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Antic" charset="1" panose="00000000000000000000"/>
      <p:regular r:id="rId38"/>
    </p:embeddedFont>
    <p:embeddedFont>
      <p:font typeface="Canva Sans" charset="1" panose="020B0503030501040103"/>
      <p:regular r:id="rId39"/>
    </p:embeddedFont>
    <p:embeddedFont>
      <p:font typeface="Antic Bold" charset="1" panose="00000000000000000000"/>
      <p:regular r:id="rId40"/>
    </p:embeddedFont>
    <p:embeddedFont>
      <p:font typeface="Bebas Neue Cyrillic" charset="1" panose="02000506000000020004"/>
      <p:regular r:id="rId41"/>
    </p:embeddedFont>
    <p:embeddedFont>
      <p:font typeface="Open Sans Bold" charset="1" panose="000000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youtu.be/qkb4Cxp3FAg?feature=shared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3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jpeg" Type="http://schemas.openxmlformats.org/officeDocument/2006/relationships/image"/><Relationship Id="rId4" Target="../media/image26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7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5.jpeg" Type="http://schemas.openxmlformats.org/officeDocument/2006/relationships/image"/><Relationship Id="rId4" Target="../media/image26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9.jpeg" Type="http://schemas.openxmlformats.org/officeDocument/2006/relationships/image"/><Relationship Id="rId4" Target="../media/VAGmLGARnP4.mp4" Type="http://schemas.openxmlformats.org/officeDocument/2006/relationships/video"/><Relationship Id="rId5" Target="../media/VAGmLGARnP4.mp4" Type="http://schemas.microsoft.com/office/2007/relationships/media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69943" y="2312590"/>
            <a:ext cx="5451321" cy="6514932"/>
          </a:xfrm>
          <a:custGeom>
            <a:avLst/>
            <a:gdLst/>
            <a:ahLst/>
            <a:cxnLst/>
            <a:rect r="r" b="b" t="t" l="l"/>
            <a:pathLst>
              <a:path h="6514932" w="5451321">
                <a:moveTo>
                  <a:pt x="0" y="0"/>
                </a:moveTo>
                <a:lnTo>
                  <a:pt x="5451321" y="0"/>
                </a:lnTo>
                <a:lnTo>
                  <a:pt x="5451321" y="6514933"/>
                </a:lnTo>
                <a:lnTo>
                  <a:pt x="0" y="6514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" t="0" r="-96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15819" y="343562"/>
            <a:ext cx="11000111" cy="2292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3"/>
              </a:lnSpc>
              <a:spcBef>
                <a:spcPct val="0"/>
              </a:spcBef>
            </a:pPr>
            <a:r>
              <a:rPr lang="en-US" sz="4352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CS</a:t>
            </a:r>
            <a:r>
              <a:rPr lang="en-US" sz="4352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 5513: Database Management Systems </a:t>
            </a:r>
          </a:p>
          <a:p>
            <a:pPr algn="ctr">
              <a:lnSpc>
                <a:spcPts val="6093"/>
              </a:lnSpc>
              <a:spcBef>
                <a:spcPct val="0"/>
              </a:spcBef>
            </a:pPr>
            <a:r>
              <a:rPr lang="en-US" sz="4352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Spring 2025</a:t>
            </a:r>
          </a:p>
          <a:p>
            <a:pPr algn="ctr">
              <a:lnSpc>
                <a:spcPts val="609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-137774" y="3449254"/>
            <a:ext cx="13246242" cy="459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Ext</a:t>
            </a:r>
            <a:r>
              <a:rPr lang="en-US" sz="5199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ending MySQL with Modern Caching Strategies: A Comparative Analysis of LIRS, TinyLFU, and S3-FIFO for Query Performance Optimization</a:t>
            </a:r>
          </a:p>
          <a:p>
            <a:pPr algn="ctr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0" y="8436712"/>
            <a:ext cx="15922082" cy="1296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 PRESENTED BY GROUP-9</a:t>
            </a:r>
          </a:p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SASANK SRIBHASHYAM, VENKAT TARUN ADDA, CHANDANA SREE KAMASANI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2346" y="2360494"/>
            <a:ext cx="9840357" cy="485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9"/>
              </a:lnSpc>
              <a:spcBef>
                <a:spcPct val="0"/>
              </a:spcBef>
            </a:pPr>
            <a:r>
              <a:rPr lang="en-US" sz="2749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YouTube LINK: </a:t>
            </a:r>
            <a:r>
              <a:rPr lang="en-US" sz="2749" u="sng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  <a:hlinkClick r:id="rId4" tooltip="https://youtu.be/qkb4Cxp3FAg?feature=shared"/>
              </a:rPr>
              <a:t>https://youtu.be/qkb4Cxp3FAg?feature=shared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1695759"/>
            <a:ext cx="789274" cy="815737"/>
            <a:chOff x="0" y="0"/>
            <a:chExt cx="946546" cy="978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6546" cy="978281"/>
            </a:xfrm>
            <a:custGeom>
              <a:avLst/>
              <a:gdLst/>
              <a:ahLst/>
              <a:cxnLst/>
              <a:rect r="r" b="b" t="t" l="l"/>
              <a:pathLst>
                <a:path h="978281" w="946546">
                  <a:moveTo>
                    <a:pt x="0" y="0"/>
                  </a:moveTo>
                  <a:lnTo>
                    <a:pt x="946546" y="0"/>
                  </a:lnTo>
                  <a:lnTo>
                    <a:pt x="946546" y="978281"/>
                  </a:lnTo>
                  <a:lnTo>
                    <a:pt x="0" y="978281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946546" cy="1025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36308" y="3199421"/>
            <a:ext cx="841245" cy="735527"/>
            <a:chOff x="0" y="0"/>
            <a:chExt cx="1008873" cy="8820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8873" cy="882089"/>
            </a:xfrm>
            <a:custGeom>
              <a:avLst/>
              <a:gdLst/>
              <a:ahLst/>
              <a:cxnLst/>
              <a:rect r="r" b="b" t="t" l="l"/>
              <a:pathLst>
                <a:path h="882089" w="1008873">
                  <a:moveTo>
                    <a:pt x="0" y="0"/>
                  </a:moveTo>
                  <a:lnTo>
                    <a:pt x="1008873" y="0"/>
                  </a:lnTo>
                  <a:lnTo>
                    <a:pt x="1008873" y="882089"/>
                  </a:lnTo>
                  <a:lnTo>
                    <a:pt x="0" y="882089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008873" cy="929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5767" y="4622873"/>
            <a:ext cx="874298" cy="795317"/>
            <a:chOff x="0" y="0"/>
            <a:chExt cx="1048511" cy="9537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8511" cy="953793"/>
            </a:xfrm>
            <a:custGeom>
              <a:avLst/>
              <a:gdLst/>
              <a:ahLst/>
              <a:cxnLst/>
              <a:rect r="r" b="b" t="t" l="l"/>
              <a:pathLst>
                <a:path h="953793" w="1048511">
                  <a:moveTo>
                    <a:pt x="0" y="0"/>
                  </a:moveTo>
                  <a:lnTo>
                    <a:pt x="1048511" y="0"/>
                  </a:lnTo>
                  <a:lnTo>
                    <a:pt x="1048511" y="953793"/>
                  </a:lnTo>
                  <a:lnTo>
                    <a:pt x="0" y="95379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48511" cy="1001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9300" y="6126198"/>
            <a:ext cx="870764" cy="808119"/>
            <a:chOff x="0" y="0"/>
            <a:chExt cx="1044273" cy="96914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4273" cy="969145"/>
            </a:xfrm>
            <a:custGeom>
              <a:avLst/>
              <a:gdLst/>
              <a:ahLst/>
              <a:cxnLst/>
              <a:rect r="r" b="b" t="t" l="l"/>
              <a:pathLst>
                <a:path h="969145" w="1044273">
                  <a:moveTo>
                    <a:pt x="0" y="0"/>
                  </a:moveTo>
                  <a:lnTo>
                    <a:pt x="1044273" y="0"/>
                  </a:lnTo>
                  <a:lnTo>
                    <a:pt x="1044273" y="969145"/>
                  </a:lnTo>
                  <a:lnTo>
                    <a:pt x="0" y="969145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044273" cy="1016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44000" y="7810616"/>
            <a:ext cx="900283" cy="865269"/>
            <a:chOff x="0" y="0"/>
            <a:chExt cx="1079674" cy="103768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79674" cy="1037683"/>
            </a:xfrm>
            <a:custGeom>
              <a:avLst/>
              <a:gdLst/>
              <a:ahLst/>
              <a:cxnLst/>
              <a:rect r="r" b="b" t="t" l="l"/>
              <a:pathLst>
                <a:path h="1037683" w="1079674">
                  <a:moveTo>
                    <a:pt x="0" y="0"/>
                  </a:moveTo>
                  <a:lnTo>
                    <a:pt x="1079674" y="0"/>
                  </a:lnTo>
                  <a:lnTo>
                    <a:pt x="1079674" y="1037683"/>
                  </a:lnTo>
                  <a:lnTo>
                    <a:pt x="0" y="103768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079674" cy="108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476116" y="2882731"/>
            <a:ext cx="7877474" cy="4406045"/>
          </a:xfrm>
          <a:custGeom>
            <a:avLst/>
            <a:gdLst/>
            <a:ahLst/>
            <a:cxnLst/>
            <a:rect r="r" b="b" t="t" l="l"/>
            <a:pathLst>
              <a:path h="4406045" w="7877474">
                <a:moveTo>
                  <a:pt x="0" y="0"/>
                </a:moveTo>
                <a:lnTo>
                  <a:pt x="7877474" y="0"/>
                </a:lnTo>
                <a:lnTo>
                  <a:pt x="7877474" y="4406044"/>
                </a:lnTo>
                <a:lnTo>
                  <a:pt x="0" y="4406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554087" y="79446"/>
            <a:ext cx="12696930" cy="367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                         Proposed Work </a:t>
            </a:r>
          </a:p>
          <a:p>
            <a:pPr algn="l">
              <a:lnSpc>
                <a:spcPts val="9799"/>
              </a:lnSpc>
            </a:pPr>
          </a:p>
          <a:p>
            <a:pPr algn="l">
              <a:lnSpc>
                <a:spcPts val="979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144000" y="1808353"/>
            <a:ext cx="84831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67688" y="1426248"/>
            <a:ext cx="7623210" cy="173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3"/>
              </a:lnSpc>
            </a:pPr>
            <a:r>
              <a:rPr lang="en-US" sz="328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We designed a pluggable architecture to support interchangeable cache strategies.</a:t>
            </a:r>
          </a:p>
          <a:p>
            <a:pPr algn="l">
              <a:lnSpc>
                <a:spcPts val="4603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188278" y="3269370"/>
            <a:ext cx="78927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67688" y="2896943"/>
            <a:ext cx="8120312" cy="172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Each strategy implements core operations: lookup, admit, evict, and update.</a:t>
            </a:r>
          </a:p>
          <a:p>
            <a:pPr algn="l">
              <a:lnSpc>
                <a:spcPts val="4620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9330093" y="4814290"/>
            <a:ext cx="50564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60317" y="4391241"/>
            <a:ext cx="8114499" cy="1725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1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LIRS uses reuse distance, TinyLFU applies frequency-based admission filtering.</a:t>
            </a:r>
          </a:p>
          <a:p>
            <a:pPr algn="l">
              <a:lnSpc>
                <a:spcPts val="4622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14264" y="6218290"/>
            <a:ext cx="78927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160317" y="5839993"/>
            <a:ext cx="8127683" cy="173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330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S3-FIFO stages queries across three queues based on repeated access.</a:t>
            </a:r>
          </a:p>
          <a:p>
            <a:pPr algn="l">
              <a:lnSpc>
                <a:spcPts val="4629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9145767" y="7943966"/>
            <a:ext cx="841245" cy="544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6"/>
              </a:lnSpc>
              <a:spcBef>
                <a:spcPct val="0"/>
              </a:spcBef>
            </a:pPr>
            <a:r>
              <a:rPr lang="en-US" sz="319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160317" y="7586250"/>
            <a:ext cx="8127683" cy="173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330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All strategies share a common API for easy evaluation and tuning.</a:t>
            </a:r>
          </a:p>
          <a:p>
            <a:pPr algn="l">
              <a:lnSpc>
                <a:spcPts val="46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1695759"/>
            <a:ext cx="789274" cy="815737"/>
            <a:chOff x="0" y="0"/>
            <a:chExt cx="946546" cy="978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6546" cy="978281"/>
            </a:xfrm>
            <a:custGeom>
              <a:avLst/>
              <a:gdLst/>
              <a:ahLst/>
              <a:cxnLst/>
              <a:rect r="r" b="b" t="t" l="l"/>
              <a:pathLst>
                <a:path h="978281" w="946546">
                  <a:moveTo>
                    <a:pt x="0" y="0"/>
                  </a:moveTo>
                  <a:lnTo>
                    <a:pt x="946546" y="0"/>
                  </a:lnTo>
                  <a:lnTo>
                    <a:pt x="946546" y="978281"/>
                  </a:lnTo>
                  <a:lnTo>
                    <a:pt x="0" y="978281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946546" cy="1025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36308" y="3199421"/>
            <a:ext cx="841245" cy="735527"/>
            <a:chOff x="0" y="0"/>
            <a:chExt cx="1008873" cy="8820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8873" cy="882089"/>
            </a:xfrm>
            <a:custGeom>
              <a:avLst/>
              <a:gdLst/>
              <a:ahLst/>
              <a:cxnLst/>
              <a:rect r="r" b="b" t="t" l="l"/>
              <a:pathLst>
                <a:path h="882089" w="1008873">
                  <a:moveTo>
                    <a:pt x="0" y="0"/>
                  </a:moveTo>
                  <a:lnTo>
                    <a:pt x="1008873" y="0"/>
                  </a:lnTo>
                  <a:lnTo>
                    <a:pt x="1008873" y="882089"/>
                  </a:lnTo>
                  <a:lnTo>
                    <a:pt x="0" y="882089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008873" cy="929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5767" y="4622873"/>
            <a:ext cx="874298" cy="795317"/>
            <a:chOff x="0" y="0"/>
            <a:chExt cx="1048511" cy="9537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8511" cy="953793"/>
            </a:xfrm>
            <a:custGeom>
              <a:avLst/>
              <a:gdLst/>
              <a:ahLst/>
              <a:cxnLst/>
              <a:rect r="r" b="b" t="t" l="l"/>
              <a:pathLst>
                <a:path h="953793" w="1048511">
                  <a:moveTo>
                    <a:pt x="0" y="0"/>
                  </a:moveTo>
                  <a:lnTo>
                    <a:pt x="1048511" y="0"/>
                  </a:lnTo>
                  <a:lnTo>
                    <a:pt x="1048511" y="953793"/>
                  </a:lnTo>
                  <a:lnTo>
                    <a:pt x="0" y="95379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48511" cy="1001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9300" y="6126198"/>
            <a:ext cx="870764" cy="808119"/>
            <a:chOff x="0" y="0"/>
            <a:chExt cx="1044273" cy="96914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4273" cy="969145"/>
            </a:xfrm>
            <a:custGeom>
              <a:avLst/>
              <a:gdLst/>
              <a:ahLst/>
              <a:cxnLst/>
              <a:rect r="r" b="b" t="t" l="l"/>
              <a:pathLst>
                <a:path h="969145" w="1044273">
                  <a:moveTo>
                    <a:pt x="0" y="0"/>
                  </a:moveTo>
                  <a:lnTo>
                    <a:pt x="1044273" y="0"/>
                  </a:lnTo>
                  <a:lnTo>
                    <a:pt x="1044273" y="969145"/>
                  </a:lnTo>
                  <a:lnTo>
                    <a:pt x="0" y="969145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044273" cy="1016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44000" y="7810616"/>
            <a:ext cx="900283" cy="865269"/>
            <a:chOff x="0" y="0"/>
            <a:chExt cx="1079674" cy="103768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79674" cy="1037683"/>
            </a:xfrm>
            <a:custGeom>
              <a:avLst/>
              <a:gdLst/>
              <a:ahLst/>
              <a:cxnLst/>
              <a:rect r="r" b="b" t="t" l="l"/>
              <a:pathLst>
                <a:path h="1037683" w="1079674">
                  <a:moveTo>
                    <a:pt x="0" y="0"/>
                  </a:moveTo>
                  <a:lnTo>
                    <a:pt x="1079674" y="0"/>
                  </a:lnTo>
                  <a:lnTo>
                    <a:pt x="1079674" y="1037683"/>
                  </a:lnTo>
                  <a:lnTo>
                    <a:pt x="0" y="103768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079674" cy="108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69380" y="2353021"/>
            <a:ext cx="8738328" cy="4871618"/>
          </a:xfrm>
          <a:custGeom>
            <a:avLst/>
            <a:gdLst/>
            <a:ahLst/>
            <a:cxnLst/>
            <a:rect r="r" b="b" t="t" l="l"/>
            <a:pathLst>
              <a:path h="4871618" w="8738328">
                <a:moveTo>
                  <a:pt x="0" y="0"/>
                </a:moveTo>
                <a:lnTo>
                  <a:pt x="8738328" y="0"/>
                </a:lnTo>
                <a:lnTo>
                  <a:pt x="8738328" y="4871618"/>
                </a:lnTo>
                <a:lnTo>
                  <a:pt x="0" y="4871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554087" y="79446"/>
            <a:ext cx="12696930" cy="490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  System Design – Query Flow and Parsing</a:t>
            </a:r>
          </a:p>
          <a:p>
            <a:pPr algn="l">
              <a:lnSpc>
                <a:spcPts val="9799"/>
              </a:lnSpc>
            </a:pPr>
          </a:p>
          <a:p>
            <a:pPr algn="l">
              <a:lnSpc>
                <a:spcPts val="9799"/>
              </a:lnSpc>
            </a:pPr>
          </a:p>
          <a:p>
            <a:pPr algn="l">
              <a:lnSpc>
                <a:spcPts val="979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144000" y="1808353"/>
            <a:ext cx="84831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67688" y="1426248"/>
            <a:ext cx="7623210" cy="173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3"/>
              </a:lnSpc>
            </a:pPr>
            <a:r>
              <a:rPr lang="en-US" sz="328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User queries are parsed and validated for syntax and semantics.</a:t>
            </a:r>
          </a:p>
          <a:p>
            <a:pPr algn="l">
              <a:lnSpc>
                <a:spcPts val="4603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188278" y="3269370"/>
            <a:ext cx="78927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67688" y="2896943"/>
            <a:ext cx="8120312" cy="172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The parser standardizes queries to a canonical form for fingerprinting.</a:t>
            </a:r>
          </a:p>
          <a:p>
            <a:pPr algn="l">
              <a:lnSpc>
                <a:spcPts val="4620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9330093" y="4814290"/>
            <a:ext cx="50564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60317" y="4391241"/>
            <a:ext cx="8114499" cy="1725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1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Normalized queries enable detection of logical equivalence.</a:t>
            </a:r>
          </a:p>
          <a:p>
            <a:pPr algn="l">
              <a:lnSpc>
                <a:spcPts val="4622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14264" y="6218290"/>
            <a:ext cx="78927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160317" y="5839993"/>
            <a:ext cx="8127683" cy="173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330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This ensures consistent cache lookup for repeated queries.</a:t>
            </a:r>
          </a:p>
          <a:p>
            <a:pPr algn="l">
              <a:lnSpc>
                <a:spcPts val="4629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9145767" y="7943966"/>
            <a:ext cx="841245" cy="544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6"/>
              </a:lnSpc>
              <a:spcBef>
                <a:spcPct val="0"/>
              </a:spcBef>
            </a:pPr>
            <a:r>
              <a:rPr lang="en-US" sz="319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160317" y="7586250"/>
            <a:ext cx="8127683" cy="173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330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Only validated queries proceed to caching or execution stages.</a:t>
            </a:r>
          </a:p>
          <a:p>
            <a:pPr algn="l">
              <a:lnSpc>
                <a:spcPts val="46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1695759"/>
            <a:ext cx="789274" cy="815737"/>
            <a:chOff x="0" y="0"/>
            <a:chExt cx="946546" cy="978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6546" cy="978281"/>
            </a:xfrm>
            <a:custGeom>
              <a:avLst/>
              <a:gdLst/>
              <a:ahLst/>
              <a:cxnLst/>
              <a:rect r="r" b="b" t="t" l="l"/>
              <a:pathLst>
                <a:path h="978281" w="946546">
                  <a:moveTo>
                    <a:pt x="0" y="0"/>
                  </a:moveTo>
                  <a:lnTo>
                    <a:pt x="946546" y="0"/>
                  </a:lnTo>
                  <a:lnTo>
                    <a:pt x="946546" y="978281"/>
                  </a:lnTo>
                  <a:lnTo>
                    <a:pt x="0" y="978281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946546" cy="1025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36308" y="3199421"/>
            <a:ext cx="841245" cy="735527"/>
            <a:chOff x="0" y="0"/>
            <a:chExt cx="1008873" cy="8820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8873" cy="882089"/>
            </a:xfrm>
            <a:custGeom>
              <a:avLst/>
              <a:gdLst/>
              <a:ahLst/>
              <a:cxnLst/>
              <a:rect r="r" b="b" t="t" l="l"/>
              <a:pathLst>
                <a:path h="882089" w="1008873">
                  <a:moveTo>
                    <a:pt x="0" y="0"/>
                  </a:moveTo>
                  <a:lnTo>
                    <a:pt x="1008873" y="0"/>
                  </a:lnTo>
                  <a:lnTo>
                    <a:pt x="1008873" y="882089"/>
                  </a:lnTo>
                  <a:lnTo>
                    <a:pt x="0" y="882089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008873" cy="929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5767" y="4622873"/>
            <a:ext cx="874298" cy="795317"/>
            <a:chOff x="0" y="0"/>
            <a:chExt cx="1048511" cy="9537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8511" cy="953793"/>
            </a:xfrm>
            <a:custGeom>
              <a:avLst/>
              <a:gdLst/>
              <a:ahLst/>
              <a:cxnLst/>
              <a:rect r="r" b="b" t="t" l="l"/>
              <a:pathLst>
                <a:path h="953793" w="1048511">
                  <a:moveTo>
                    <a:pt x="0" y="0"/>
                  </a:moveTo>
                  <a:lnTo>
                    <a:pt x="1048511" y="0"/>
                  </a:lnTo>
                  <a:lnTo>
                    <a:pt x="1048511" y="953793"/>
                  </a:lnTo>
                  <a:lnTo>
                    <a:pt x="0" y="95379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48511" cy="1001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9300" y="6126198"/>
            <a:ext cx="870764" cy="808119"/>
            <a:chOff x="0" y="0"/>
            <a:chExt cx="1044273" cy="96914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4273" cy="969145"/>
            </a:xfrm>
            <a:custGeom>
              <a:avLst/>
              <a:gdLst/>
              <a:ahLst/>
              <a:cxnLst/>
              <a:rect r="r" b="b" t="t" l="l"/>
              <a:pathLst>
                <a:path h="969145" w="1044273">
                  <a:moveTo>
                    <a:pt x="0" y="0"/>
                  </a:moveTo>
                  <a:lnTo>
                    <a:pt x="1044273" y="0"/>
                  </a:lnTo>
                  <a:lnTo>
                    <a:pt x="1044273" y="969145"/>
                  </a:lnTo>
                  <a:lnTo>
                    <a:pt x="0" y="969145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044273" cy="1016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44000" y="7810616"/>
            <a:ext cx="900283" cy="865269"/>
            <a:chOff x="0" y="0"/>
            <a:chExt cx="1079674" cy="103768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79674" cy="1037683"/>
            </a:xfrm>
            <a:custGeom>
              <a:avLst/>
              <a:gdLst/>
              <a:ahLst/>
              <a:cxnLst/>
              <a:rect r="r" b="b" t="t" l="l"/>
              <a:pathLst>
                <a:path h="1037683" w="1079674">
                  <a:moveTo>
                    <a:pt x="0" y="0"/>
                  </a:moveTo>
                  <a:lnTo>
                    <a:pt x="1079674" y="0"/>
                  </a:lnTo>
                  <a:lnTo>
                    <a:pt x="1079674" y="1037683"/>
                  </a:lnTo>
                  <a:lnTo>
                    <a:pt x="0" y="103768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079674" cy="108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69380" y="2353021"/>
            <a:ext cx="8738328" cy="4871618"/>
          </a:xfrm>
          <a:custGeom>
            <a:avLst/>
            <a:gdLst/>
            <a:ahLst/>
            <a:cxnLst/>
            <a:rect r="r" b="b" t="t" l="l"/>
            <a:pathLst>
              <a:path h="4871618" w="8738328">
                <a:moveTo>
                  <a:pt x="0" y="0"/>
                </a:moveTo>
                <a:lnTo>
                  <a:pt x="8738328" y="0"/>
                </a:lnTo>
                <a:lnTo>
                  <a:pt x="8738328" y="4871618"/>
                </a:lnTo>
                <a:lnTo>
                  <a:pt x="0" y="4871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288936" y="111981"/>
            <a:ext cx="15720729" cy="490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System Design – Execution Engine and Transactions</a:t>
            </a:r>
          </a:p>
          <a:p>
            <a:pPr algn="l">
              <a:lnSpc>
                <a:spcPts val="9799"/>
              </a:lnSpc>
            </a:pPr>
          </a:p>
          <a:p>
            <a:pPr algn="l">
              <a:lnSpc>
                <a:spcPts val="9799"/>
              </a:lnSpc>
            </a:pPr>
          </a:p>
          <a:p>
            <a:pPr algn="l">
              <a:lnSpc>
                <a:spcPts val="979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144000" y="1808353"/>
            <a:ext cx="84831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67688" y="1426248"/>
            <a:ext cx="7623210" cy="173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3"/>
              </a:lnSpc>
            </a:pPr>
            <a:r>
              <a:rPr lang="en-US" sz="328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The Execution Engine interprets optimized query plans for processing.</a:t>
            </a:r>
          </a:p>
          <a:p>
            <a:pPr algn="l">
              <a:lnSpc>
                <a:spcPts val="4603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188278" y="3269370"/>
            <a:ext cx="78927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67688" y="2896943"/>
            <a:ext cx="8120312" cy="172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It coordinates with the Transaction Manager to ensure ACID compliance.</a:t>
            </a:r>
          </a:p>
          <a:p>
            <a:pPr algn="l">
              <a:lnSpc>
                <a:spcPts val="4620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9330093" y="4814290"/>
            <a:ext cx="50564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60317" y="4391241"/>
            <a:ext cx="8114499" cy="1725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1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Lock management is enforced to handle concurrent query access safely.</a:t>
            </a:r>
          </a:p>
          <a:p>
            <a:pPr algn="l">
              <a:lnSpc>
                <a:spcPts val="4622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14264" y="6218290"/>
            <a:ext cx="78927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160317" y="5839993"/>
            <a:ext cx="8127683" cy="173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330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Our cache integrates after optimization and before execution output.</a:t>
            </a:r>
          </a:p>
          <a:p>
            <a:pPr algn="l">
              <a:lnSpc>
                <a:spcPts val="4629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9145767" y="7943966"/>
            <a:ext cx="841245" cy="544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6"/>
              </a:lnSpc>
              <a:spcBef>
                <a:spcPct val="0"/>
              </a:spcBef>
            </a:pPr>
            <a:r>
              <a:rPr lang="en-US" sz="319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160317" y="7586250"/>
            <a:ext cx="8127683" cy="173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330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A benchmarking module tracks cache performance metrics in real time.</a:t>
            </a:r>
          </a:p>
          <a:p>
            <a:pPr algn="l">
              <a:lnSpc>
                <a:spcPts val="46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1695759"/>
            <a:ext cx="789274" cy="815737"/>
            <a:chOff x="0" y="0"/>
            <a:chExt cx="946546" cy="978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6546" cy="978281"/>
            </a:xfrm>
            <a:custGeom>
              <a:avLst/>
              <a:gdLst/>
              <a:ahLst/>
              <a:cxnLst/>
              <a:rect r="r" b="b" t="t" l="l"/>
              <a:pathLst>
                <a:path h="978281" w="946546">
                  <a:moveTo>
                    <a:pt x="0" y="0"/>
                  </a:moveTo>
                  <a:lnTo>
                    <a:pt x="946546" y="0"/>
                  </a:lnTo>
                  <a:lnTo>
                    <a:pt x="946546" y="978281"/>
                  </a:lnTo>
                  <a:lnTo>
                    <a:pt x="0" y="978281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946546" cy="1025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36308" y="3199421"/>
            <a:ext cx="841245" cy="735527"/>
            <a:chOff x="0" y="0"/>
            <a:chExt cx="1008873" cy="8820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8873" cy="882089"/>
            </a:xfrm>
            <a:custGeom>
              <a:avLst/>
              <a:gdLst/>
              <a:ahLst/>
              <a:cxnLst/>
              <a:rect r="r" b="b" t="t" l="l"/>
              <a:pathLst>
                <a:path h="882089" w="1008873">
                  <a:moveTo>
                    <a:pt x="0" y="0"/>
                  </a:moveTo>
                  <a:lnTo>
                    <a:pt x="1008873" y="0"/>
                  </a:lnTo>
                  <a:lnTo>
                    <a:pt x="1008873" y="882089"/>
                  </a:lnTo>
                  <a:lnTo>
                    <a:pt x="0" y="882089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008873" cy="929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5767" y="4622873"/>
            <a:ext cx="874298" cy="795317"/>
            <a:chOff x="0" y="0"/>
            <a:chExt cx="1048511" cy="9537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8511" cy="953793"/>
            </a:xfrm>
            <a:custGeom>
              <a:avLst/>
              <a:gdLst/>
              <a:ahLst/>
              <a:cxnLst/>
              <a:rect r="r" b="b" t="t" l="l"/>
              <a:pathLst>
                <a:path h="953793" w="1048511">
                  <a:moveTo>
                    <a:pt x="0" y="0"/>
                  </a:moveTo>
                  <a:lnTo>
                    <a:pt x="1048511" y="0"/>
                  </a:lnTo>
                  <a:lnTo>
                    <a:pt x="1048511" y="953793"/>
                  </a:lnTo>
                  <a:lnTo>
                    <a:pt x="0" y="95379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48511" cy="1001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9300" y="6126198"/>
            <a:ext cx="870764" cy="808119"/>
            <a:chOff x="0" y="0"/>
            <a:chExt cx="1044273" cy="96914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4273" cy="969145"/>
            </a:xfrm>
            <a:custGeom>
              <a:avLst/>
              <a:gdLst/>
              <a:ahLst/>
              <a:cxnLst/>
              <a:rect r="r" b="b" t="t" l="l"/>
              <a:pathLst>
                <a:path h="969145" w="1044273">
                  <a:moveTo>
                    <a:pt x="0" y="0"/>
                  </a:moveTo>
                  <a:lnTo>
                    <a:pt x="1044273" y="0"/>
                  </a:lnTo>
                  <a:lnTo>
                    <a:pt x="1044273" y="969145"/>
                  </a:lnTo>
                  <a:lnTo>
                    <a:pt x="0" y="969145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044273" cy="1016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44000" y="7810616"/>
            <a:ext cx="900283" cy="865269"/>
            <a:chOff x="0" y="0"/>
            <a:chExt cx="1079674" cy="103768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79674" cy="1037683"/>
            </a:xfrm>
            <a:custGeom>
              <a:avLst/>
              <a:gdLst/>
              <a:ahLst/>
              <a:cxnLst/>
              <a:rect r="r" b="b" t="t" l="l"/>
              <a:pathLst>
                <a:path h="1037683" w="1079674">
                  <a:moveTo>
                    <a:pt x="0" y="0"/>
                  </a:moveTo>
                  <a:lnTo>
                    <a:pt x="1079674" y="0"/>
                  </a:lnTo>
                  <a:lnTo>
                    <a:pt x="1079674" y="1037683"/>
                  </a:lnTo>
                  <a:lnTo>
                    <a:pt x="0" y="103768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079674" cy="108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2039965" y="1623375"/>
            <a:ext cx="4460117" cy="7372431"/>
          </a:xfrm>
          <a:custGeom>
            <a:avLst/>
            <a:gdLst/>
            <a:ahLst/>
            <a:cxnLst/>
            <a:rect r="r" b="b" t="t" l="l"/>
            <a:pathLst>
              <a:path h="7372431" w="4460117">
                <a:moveTo>
                  <a:pt x="0" y="0"/>
                </a:moveTo>
                <a:lnTo>
                  <a:pt x="4460117" y="0"/>
                </a:lnTo>
                <a:lnTo>
                  <a:pt x="4460117" y="7372431"/>
                </a:lnTo>
                <a:lnTo>
                  <a:pt x="0" y="7372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288936" y="111981"/>
            <a:ext cx="15720729" cy="490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         System Design –  Caching Layer and Storage</a:t>
            </a:r>
          </a:p>
          <a:p>
            <a:pPr algn="l">
              <a:lnSpc>
                <a:spcPts val="9799"/>
              </a:lnSpc>
            </a:pPr>
          </a:p>
          <a:p>
            <a:pPr algn="l">
              <a:lnSpc>
                <a:spcPts val="9799"/>
              </a:lnSpc>
            </a:pPr>
          </a:p>
          <a:p>
            <a:pPr algn="l">
              <a:lnSpc>
                <a:spcPts val="979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144000" y="1808353"/>
            <a:ext cx="84831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67688" y="1426248"/>
            <a:ext cx="7623210" cy="2316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3"/>
              </a:lnSpc>
            </a:pPr>
            <a:r>
              <a:rPr lang="en-US" sz="328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The caching layer checks for a query fingerprint before execution.</a:t>
            </a:r>
          </a:p>
          <a:p>
            <a:pPr algn="l">
              <a:lnSpc>
                <a:spcPts val="4603"/>
              </a:lnSpc>
            </a:pPr>
          </a:p>
          <a:p>
            <a:pPr algn="l">
              <a:lnSpc>
                <a:spcPts val="4603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188278" y="3269370"/>
            <a:ext cx="78927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67688" y="2896943"/>
            <a:ext cx="8120312" cy="2306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 On a cache miss, the result is computed and evaluated for admission.</a:t>
            </a:r>
          </a:p>
          <a:p>
            <a:pPr algn="l">
              <a:lnSpc>
                <a:spcPts val="4620"/>
              </a:lnSpc>
            </a:pPr>
          </a:p>
          <a:p>
            <a:pPr algn="l">
              <a:lnSpc>
                <a:spcPts val="4620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9330093" y="4814290"/>
            <a:ext cx="50564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60317" y="4391241"/>
            <a:ext cx="8114499" cy="2306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1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Eviction policies vary by strategy: LIRS, TinyLFU, or S3-FIFO.</a:t>
            </a:r>
          </a:p>
          <a:p>
            <a:pPr algn="l">
              <a:lnSpc>
                <a:spcPts val="4622"/>
              </a:lnSpc>
            </a:pPr>
          </a:p>
          <a:p>
            <a:pPr algn="l">
              <a:lnSpc>
                <a:spcPts val="4622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14264" y="6218290"/>
            <a:ext cx="78927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160317" y="5839993"/>
            <a:ext cx="8127683" cy="173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330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The cache complements InnoDB’s buffer pool without redundancy.</a:t>
            </a:r>
          </a:p>
          <a:p>
            <a:pPr algn="l">
              <a:lnSpc>
                <a:spcPts val="4629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9145767" y="7943966"/>
            <a:ext cx="841245" cy="544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6"/>
              </a:lnSpc>
              <a:spcBef>
                <a:spcPct val="0"/>
              </a:spcBef>
            </a:pPr>
            <a:r>
              <a:rPr lang="en-US" sz="319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160317" y="7586250"/>
            <a:ext cx="8127683" cy="173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330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It enables both logical and physical multi-layer caching.</a:t>
            </a:r>
          </a:p>
          <a:p>
            <a:pPr algn="l">
              <a:lnSpc>
                <a:spcPts val="46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9801712" y="2234205"/>
            <a:ext cx="17771296" cy="766271"/>
            <a:chOff x="0" y="0"/>
            <a:chExt cx="14041517" cy="6054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041518" cy="605449"/>
            </a:xfrm>
            <a:custGeom>
              <a:avLst/>
              <a:gdLst/>
              <a:ahLst/>
              <a:cxnLst/>
              <a:rect r="r" b="b" t="t" l="l"/>
              <a:pathLst>
                <a:path h="605449" w="14041518">
                  <a:moveTo>
                    <a:pt x="0" y="0"/>
                  </a:moveTo>
                  <a:lnTo>
                    <a:pt x="14041518" y="0"/>
                  </a:lnTo>
                  <a:lnTo>
                    <a:pt x="14041518" y="605449"/>
                  </a:lnTo>
                  <a:lnTo>
                    <a:pt x="0" y="605449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4041517" cy="643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9985412" y="3662781"/>
            <a:ext cx="17954996" cy="828295"/>
            <a:chOff x="0" y="0"/>
            <a:chExt cx="14186663" cy="6544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86663" cy="654456"/>
            </a:xfrm>
            <a:custGeom>
              <a:avLst/>
              <a:gdLst/>
              <a:ahLst/>
              <a:cxnLst/>
              <a:rect r="r" b="b" t="t" l="l"/>
              <a:pathLst>
                <a:path h="654456" w="14186663">
                  <a:moveTo>
                    <a:pt x="0" y="0"/>
                  </a:moveTo>
                  <a:lnTo>
                    <a:pt x="14186663" y="0"/>
                  </a:lnTo>
                  <a:lnTo>
                    <a:pt x="14186663" y="654456"/>
                  </a:lnTo>
                  <a:lnTo>
                    <a:pt x="0" y="654456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186663" cy="692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9985412" y="5062576"/>
            <a:ext cx="17954996" cy="840088"/>
            <a:chOff x="0" y="0"/>
            <a:chExt cx="14186663" cy="6637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86663" cy="663774"/>
            </a:xfrm>
            <a:custGeom>
              <a:avLst/>
              <a:gdLst/>
              <a:ahLst/>
              <a:cxnLst/>
              <a:rect r="r" b="b" t="t" l="l"/>
              <a:pathLst>
                <a:path h="663774" w="14186663">
                  <a:moveTo>
                    <a:pt x="0" y="0"/>
                  </a:moveTo>
                  <a:lnTo>
                    <a:pt x="14186663" y="0"/>
                  </a:lnTo>
                  <a:lnTo>
                    <a:pt x="14186663" y="663774"/>
                  </a:lnTo>
                  <a:lnTo>
                    <a:pt x="0" y="663774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186663" cy="701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0162551" y="6568169"/>
            <a:ext cx="18132135" cy="821403"/>
            <a:chOff x="0" y="0"/>
            <a:chExt cx="14326625" cy="6490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326625" cy="649010"/>
            </a:xfrm>
            <a:custGeom>
              <a:avLst/>
              <a:gdLst/>
              <a:ahLst/>
              <a:cxnLst/>
              <a:rect r="r" b="b" t="t" l="l"/>
              <a:pathLst>
                <a:path h="649010" w="14326625">
                  <a:moveTo>
                    <a:pt x="0" y="0"/>
                  </a:moveTo>
                  <a:lnTo>
                    <a:pt x="14326625" y="0"/>
                  </a:lnTo>
                  <a:lnTo>
                    <a:pt x="14326625" y="649010"/>
                  </a:lnTo>
                  <a:lnTo>
                    <a:pt x="0" y="64901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326625" cy="687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10260962" y="8336009"/>
            <a:ext cx="18230546" cy="820302"/>
            <a:chOff x="0" y="0"/>
            <a:chExt cx="14404382" cy="6481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404381" cy="648140"/>
            </a:xfrm>
            <a:custGeom>
              <a:avLst/>
              <a:gdLst/>
              <a:ahLst/>
              <a:cxnLst/>
              <a:rect r="r" b="b" t="t" l="l"/>
              <a:pathLst>
                <a:path h="648140" w="14404381">
                  <a:moveTo>
                    <a:pt x="0" y="0"/>
                  </a:moveTo>
                  <a:lnTo>
                    <a:pt x="14404381" y="0"/>
                  </a:lnTo>
                  <a:lnTo>
                    <a:pt x="14404381" y="648140"/>
                  </a:lnTo>
                  <a:lnTo>
                    <a:pt x="0" y="64814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404382" cy="686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8342808" y="3558079"/>
            <a:ext cx="9661162" cy="3502652"/>
          </a:xfrm>
          <a:custGeom>
            <a:avLst/>
            <a:gdLst/>
            <a:ahLst/>
            <a:cxnLst/>
            <a:rect r="r" b="b" t="t" l="l"/>
            <a:pathLst>
              <a:path h="3502652" w="9661162">
                <a:moveTo>
                  <a:pt x="0" y="0"/>
                </a:moveTo>
                <a:lnTo>
                  <a:pt x="9661162" y="0"/>
                </a:lnTo>
                <a:lnTo>
                  <a:pt x="9661162" y="3502653"/>
                </a:lnTo>
                <a:lnTo>
                  <a:pt x="0" y="3502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92063" y="8431259"/>
            <a:ext cx="4893688" cy="558052"/>
          </a:xfrm>
          <a:custGeom>
            <a:avLst/>
            <a:gdLst/>
            <a:ahLst/>
            <a:cxnLst/>
            <a:rect r="r" b="b" t="t" l="l"/>
            <a:pathLst>
              <a:path h="558052" w="4893688">
                <a:moveTo>
                  <a:pt x="0" y="0"/>
                </a:moveTo>
                <a:lnTo>
                  <a:pt x="4893688" y="0"/>
                </a:lnTo>
                <a:lnTo>
                  <a:pt x="4893688" y="558052"/>
                </a:lnTo>
                <a:lnTo>
                  <a:pt x="0" y="558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317391" y="230226"/>
            <a:ext cx="10999536" cy="367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LIRS – Algorithm and Observation</a:t>
            </a:r>
          </a:p>
          <a:p>
            <a:pPr algn="ctr">
              <a:lnSpc>
                <a:spcPts val="9799"/>
              </a:lnSpc>
            </a:pPr>
          </a:p>
          <a:p>
            <a:pPr algn="ctr">
              <a:lnSpc>
                <a:spcPts val="9799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95177" y="2186580"/>
            <a:ext cx="7210868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 LIRS uses reuse distance to distinguish frequently reused queries.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-267326" y="3653384"/>
            <a:ext cx="7745519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      It maintains a recency stack (S) and partitions entries into LIR and HIR sets.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267326" y="5014951"/>
            <a:ext cx="7210868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Queries are promoted or demoted based on inter-reference patterns.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95177" y="6520544"/>
            <a:ext cx="7210868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This enables high cache hit rates under analytical workloads.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0" y="8421734"/>
            <a:ext cx="1592063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Equation: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9801712" y="2234205"/>
            <a:ext cx="17771296" cy="766271"/>
            <a:chOff x="0" y="0"/>
            <a:chExt cx="14041517" cy="6054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041518" cy="605449"/>
            </a:xfrm>
            <a:custGeom>
              <a:avLst/>
              <a:gdLst/>
              <a:ahLst/>
              <a:cxnLst/>
              <a:rect r="r" b="b" t="t" l="l"/>
              <a:pathLst>
                <a:path h="605449" w="14041518">
                  <a:moveTo>
                    <a:pt x="0" y="0"/>
                  </a:moveTo>
                  <a:lnTo>
                    <a:pt x="14041518" y="0"/>
                  </a:lnTo>
                  <a:lnTo>
                    <a:pt x="14041518" y="605449"/>
                  </a:lnTo>
                  <a:lnTo>
                    <a:pt x="0" y="605449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4041517" cy="643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9985412" y="3662781"/>
            <a:ext cx="17954996" cy="828295"/>
            <a:chOff x="0" y="0"/>
            <a:chExt cx="14186663" cy="6544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86663" cy="654456"/>
            </a:xfrm>
            <a:custGeom>
              <a:avLst/>
              <a:gdLst/>
              <a:ahLst/>
              <a:cxnLst/>
              <a:rect r="r" b="b" t="t" l="l"/>
              <a:pathLst>
                <a:path h="654456" w="14186663">
                  <a:moveTo>
                    <a:pt x="0" y="0"/>
                  </a:moveTo>
                  <a:lnTo>
                    <a:pt x="14186663" y="0"/>
                  </a:lnTo>
                  <a:lnTo>
                    <a:pt x="14186663" y="654456"/>
                  </a:lnTo>
                  <a:lnTo>
                    <a:pt x="0" y="654456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186663" cy="692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9985412" y="5062576"/>
            <a:ext cx="17954996" cy="840088"/>
            <a:chOff x="0" y="0"/>
            <a:chExt cx="14186663" cy="6637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86663" cy="663774"/>
            </a:xfrm>
            <a:custGeom>
              <a:avLst/>
              <a:gdLst/>
              <a:ahLst/>
              <a:cxnLst/>
              <a:rect r="r" b="b" t="t" l="l"/>
              <a:pathLst>
                <a:path h="663774" w="14186663">
                  <a:moveTo>
                    <a:pt x="0" y="0"/>
                  </a:moveTo>
                  <a:lnTo>
                    <a:pt x="14186663" y="0"/>
                  </a:lnTo>
                  <a:lnTo>
                    <a:pt x="14186663" y="663774"/>
                  </a:lnTo>
                  <a:lnTo>
                    <a:pt x="0" y="663774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186663" cy="701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0162551" y="6568169"/>
            <a:ext cx="18132135" cy="821403"/>
            <a:chOff x="0" y="0"/>
            <a:chExt cx="14326625" cy="6490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326625" cy="649010"/>
            </a:xfrm>
            <a:custGeom>
              <a:avLst/>
              <a:gdLst/>
              <a:ahLst/>
              <a:cxnLst/>
              <a:rect r="r" b="b" t="t" l="l"/>
              <a:pathLst>
                <a:path h="649010" w="14326625">
                  <a:moveTo>
                    <a:pt x="0" y="0"/>
                  </a:moveTo>
                  <a:lnTo>
                    <a:pt x="14326625" y="0"/>
                  </a:lnTo>
                  <a:lnTo>
                    <a:pt x="14326625" y="649010"/>
                  </a:lnTo>
                  <a:lnTo>
                    <a:pt x="0" y="64901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326625" cy="687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10260962" y="8336009"/>
            <a:ext cx="18230546" cy="820302"/>
            <a:chOff x="0" y="0"/>
            <a:chExt cx="14404382" cy="6481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404381" cy="648140"/>
            </a:xfrm>
            <a:custGeom>
              <a:avLst/>
              <a:gdLst/>
              <a:ahLst/>
              <a:cxnLst/>
              <a:rect r="r" b="b" t="t" l="l"/>
              <a:pathLst>
                <a:path h="648140" w="14404381">
                  <a:moveTo>
                    <a:pt x="0" y="0"/>
                  </a:moveTo>
                  <a:lnTo>
                    <a:pt x="14404381" y="0"/>
                  </a:lnTo>
                  <a:lnTo>
                    <a:pt x="14404381" y="648140"/>
                  </a:lnTo>
                  <a:lnTo>
                    <a:pt x="0" y="64814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404382" cy="686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8389731" y="3736659"/>
            <a:ext cx="9435813" cy="2965541"/>
          </a:xfrm>
          <a:custGeom>
            <a:avLst/>
            <a:gdLst/>
            <a:ahLst/>
            <a:cxnLst/>
            <a:rect r="r" b="b" t="t" l="l"/>
            <a:pathLst>
              <a:path h="2965541" w="9435813">
                <a:moveTo>
                  <a:pt x="0" y="0"/>
                </a:moveTo>
                <a:lnTo>
                  <a:pt x="9435813" y="0"/>
                </a:lnTo>
                <a:lnTo>
                  <a:pt x="9435813" y="2965541"/>
                </a:lnTo>
                <a:lnTo>
                  <a:pt x="0" y="29655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945610" y="8336009"/>
            <a:ext cx="3319647" cy="782488"/>
          </a:xfrm>
          <a:custGeom>
            <a:avLst/>
            <a:gdLst/>
            <a:ahLst/>
            <a:cxnLst/>
            <a:rect r="r" b="b" t="t" l="l"/>
            <a:pathLst>
              <a:path h="782488" w="3319647">
                <a:moveTo>
                  <a:pt x="0" y="0"/>
                </a:moveTo>
                <a:lnTo>
                  <a:pt x="3319647" y="0"/>
                </a:lnTo>
                <a:lnTo>
                  <a:pt x="3319647" y="782489"/>
                </a:lnTo>
                <a:lnTo>
                  <a:pt x="0" y="782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0" y="230226"/>
            <a:ext cx="19394427" cy="367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TINY FLU – Algorithm and Observation</a:t>
            </a:r>
          </a:p>
          <a:p>
            <a:pPr algn="ctr">
              <a:lnSpc>
                <a:spcPts val="9799"/>
              </a:lnSpc>
            </a:pPr>
          </a:p>
          <a:p>
            <a:pPr algn="ctr">
              <a:lnSpc>
                <a:spcPts val="9799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95177" y="2186580"/>
            <a:ext cx="7210868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TinyLFU filters queries using frequency estimation before cache admission.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-267326" y="3653384"/>
            <a:ext cx="7745519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     It uses a Count-Min Sketch and a Doorkeeper Bloom  filter.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267326" y="5171804"/>
            <a:ext cx="7210868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Only high-frequency queries are allowed into the cache.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95177" y="6520544"/>
            <a:ext cx="7210868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 This strategy avoids pollution from one-time query results.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39428" y="8443240"/>
            <a:ext cx="1452635" cy="1368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4"/>
              </a:lnSpc>
            </a:pPr>
            <a:r>
              <a:rPr lang="en-US" sz="2631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Equation:</a:t>
            </a:r>
          </a:p>
          <a:p>
            <a:pPr algn="ctr">
              <a:lnSpc>
                <a:spcPts val="3684"/>
              </a:lnSpc>
            </a:pPr>
          </a:p>
          <a:p>
            <a:pPr algn="ctr">
              <a:lnSpc>
                <a:spcPts val="3684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9801712" y="2234205"/>
            <a:ext cx="17771296" cy="766271"/>
            <a:chOff x="0" y="0"/>
            <a:chExt cx="14041517" cy="6054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041518" cy="605449"/>
            </a:xfrm>
            <a:custGeom>
              <a:avLst/>
              <a:gdLst/>
              <a:ahLst/>
              <a:cxnLst/>
              <a:rect r="r" b="b" t="t" l="l"/>
              <a:pathLst>
                <a:path h="605449" w="14041518">
                  <a:moveTo>
                    <a:pt x="0" y="0"/>
                  </a:moveTo>
                  <a:lnTo>
                    <a:pt x="14041518" y="0"/>
                  </a:lnTo>
                  <a:lnTo>
                    <a:pt x="14041518" y="605449"/>
                  </a:lnTo>
                  <a:lnTo>
                    <a:pt x="0" y="605449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4041517" cy="643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9985412" y="3662781"/>
            <a:ext cx="17954996" cy="828295"/>
            <a:chOff x="0" y="0"/>
            <a:chExt cx="14186663" cy="6544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86663" cy="654456"/>
            </a:xfrm>
            <a:custGeom>
              <a:avLst/>
              <a:gdLst/>
              <a:ahLst/>
              <a:cxnLst/>
              <a:rect r="r" b="b" t="t" l="l"/>
              <a:pathLst>
                <a:path h="654456" w="14186663">
                  <a:moveTo>
                    <a:pt x="0" y="0"/>
                  </a:moveTo>
                  <a:lnTo>
                    <a:pt x="14186663" y="0"/>
                  </a:lnTo>
                  <a:lnTo>
                    <a:pt x="14186663" y="654456"/>
                  </a:lnTo>
                  <a:lnTo>
                    <a:pt x="0" y="654456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186663" cy="692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9985412" y="5062576"/>
            <a:ext cx="17954996" cy="840088"/>
            <a:chOff x="0" y="0"/>
            <a:chExt cx="14186663" cy="6637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86663" cy="663774"/>
            </a:xfrm>
            <a:custGeom>
              <a:avLst/>
              <a:gdLst/>
              <a:ahLst/>
              <a:cxnLst/>
              <a:rect r="r" b="b" t="t" l="l"/>
              <a:pathLst>
                <a:path h="663774" w="14186663">
                  <a:moveTo>
                    <a:pt x="0" y="0"/>
                  </a:moveTo>
                  <a:lnTo>
                    <a:pt x="14186663" y="0"/>
                  </a:lnTo>
                  <a:lnTo>
                    <a:pt x="14186663" y="663774"/>
                  </a:lnTo>
                  <a:lnTo>
                    <a:pt x="0" y="663774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186663" cy="701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0162551" y="6568169"/>
            <a:ext cx="18132135" cy="821403"/>
            <a:chOff x="0" y="0"/>
            <a:chExt cx="14326625" cy="6490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326625" cy="649010"/>
            </a:xfrm>
            <a:custGeom>
              <a:avLst/>
              <a:gdLst/>
              <a:ahLst/>
              <a:cxnLst/>
              <a:rect r="r" b="b" t="t" l="l"/>
              <a:pathLst>
                <a:path h="649010" w="14326625">
                  <a:moveTo>
                    <a:pt x="0" y="0"/>
                  </a:moveTo>
                  <a:lnTo>
                    <a:pt x="14326625" y="0"/>
                  </a:lnTo>
                  <a:lnTo>
                    <a:pt x="14326625" y="649010"/>
                  </a:lnTo>
                  <a:lnTo>
                    <a:pt x="0" y="64901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326625" cy="687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10260962" y="8336009"/>
            <a:ext cx="18230546" cy="820302"/>
            <a:chOff x="0" y="0"/>
            <a:chExt cx="14404382" cy="6481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404381" cy="648140"/>
            </a:xfrm>
            <a:custGeom>
              <a:avLst/>
              <a:gdLst/>
              <a:ahLst/>
              <a:cxnLst/>
              <a:rect r="r" b="b" t="t" l="l"/>
              <a:pathLst>
                <a:path h="648140" w="14404381">
                  <a:moveTo>
                    <a:pt x="0" y="0"/>
                  </a:moveTo>
                  <a:lnTo>
                    <a:pt x="14404381" y="0"/>
                  </a:lnTo>
                  <a:lnTo>
                    <a:pt x="14404381" y="648140"/>
                  </a:lnTo>
                  <a:lnTo>
                    <a:pt x="0" y="64814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404382" cy="686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8438646" y="3662781"/>
            <a:ext cx="9347751" cy="3115917"/>
          </a:xfrm>
          <a:custGeom>
            <a:avLst/>
            <a:gdLst/>
            <a:ahLst/>
            <a:cxnLst/>
            <a:rect r="r" b="b" t="t" l="l"/>
            <a:pathLst>
              <a:path h="3115917" w="9347751">
                <a:moveTo>
                  <a:pt x="0" y="0"/>
                </a:moveTo>
                <a:lnTo>
                  <a:pt x="9347751" y="0"/>
                </a:lnTo>
                <a:lnTo>
                  <a:pt x="9347751" y="3115917"/>
                </a:lnTo>
                <a:lnTo>
                  <a:pt x="0" y="3115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98996" y="8485047"/>
            <a:ext cx="4504885" cy="522225"/>
          </a:xfrm>
          <a:custGeom>
            <a:avLst/>
            <a:gdLst/>
            <a:ahLst/>
            <a:cxnLst/>
            <a:rect r="r" b="b" t="t" l="l"/>
            <a:pathLst>
              <a:path h="522225" w="4504885">
                <a:moveTo>
                  <a:pt x="0" y="0"/>
                </a:moveTo>
                <a:lnTo>
                  <a:pt x="4504885" y="0"/>
                </a:lnTo>
                <a:lnTo>
                  <a:pt x="4504885" y="522226"/>
                </a:lnTo>
                <a:lnTo>
                  <a:pt x="0" y="522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65" t="0" r="-2165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0" y="230226"/>
            <a:ext cx="18288000" cy="3468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s3-FIFO – Algorithm and Observation</a:t>
            </a:r>
          </a:p>
          <a:p>
            <a:pPr algn="ctr">
              <a:lnSpc>
                <a:spcPts val="9240"/>
              </a:lnSpc>
            </a:pPr>
          </a:p>
          <a:p>
            <a:pPr algn="ctr">
              <a:lnSpc>
                <a:spcPts val="9240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95177" y="2186580"/>
            <a:ext cx="7210868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S3-FIFO divides cache into three FIFO queues: Q1, Q2, and Q3.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-267326" y="3653384"/>
            <a:ext cx="7745519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    Queries are promoted through queues based on repeated access.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267326" y="5089754"/>
            <a:ext cx="7210868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Eviction begins with Q1, then Q2, and finally Q3 as a last resort.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.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95177" y="6520544"/>
            <a:ext cx="7210868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It balances performance and concurrency in dynamic workloads.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267326" y="8510516"/>
            <a:ext cx="1324737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Equation: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9841076" y="1851070"/>
            <a:ext cx="17771296" cy="766271"/>
            <a:chOff x="0" y="0"/>
            <a:chExt cx="14041517" cy="6054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041518" cy="605449"/>
            </a:xfrm>
            <a:custGeom>
              <a:avLst/>
              <a:gdLst/>
              <a:ahLst/>
              <a:cxnLst/>
              <a:rect r="r" b="b" t="t" l="l"/>
              <a:pathLst>
                <a:path h="605449" w="14041518">
                  <a:moveTo>
                    <a:pt x="0" y="0"/>
                  </a:moveTo>
                  <a:lnTo>
                    <a:pt x="14041518" y="0"/>
                  </a:lnTo>
                  <a:lnTo>
                    <a:pt x="14041518" y="605449"/>
                  </a:lnTo>
                  <a:lnTo>
                    <a:pt x="0" y="605449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4041517" cy="643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10024776" y="3169791"/>
            <a:ext cx="17954996" cy="828295"/>
            <a:chOff x="0" y="0"/>
            <a:chExt cx="14186663" cy="6544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86663" cy="654456"/>
            </a:xfrm>
            <a:custGeom>
              <a:avLst/>
              <a:gdLst/>
              <a:ahLst/>
              <a:cxnLst/>
              <a:rect r="r" b="b" t="t" l="l"/>
              <a:pathLst>
                <a:path h="654456" w="14186663">
                  <a:moveTo>
                    <a:pt x="0" y="0"/>
                  </a:moveTo>
                  <a:lnTo>
                    <a:pt x="14186663" y="0"/>
                  </a:lnTo>
                  <a:lnTo>
                    <a:pt x="14186663" y="654456"/>
                  </a:lnTo>
                  <a:lnTo>
                    <a:pt x="0" y="654456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186663" cy="692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0024776" y="4642532"/>
            <a:ext cx="17954996" cy="840088"/>
            <a:chOff x="0" y="0"/>
            <a:chExt cx="14186663" cy="6637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86663" cy="663774"/>
            </a:xfrm>
            <a:custGeom>
              <a:avLst/>
              <a:gdLst/>
              <a:ahLst/>
              <a:cxnLst/>
              <a:rect r="r" b="b" t="t" l="l"/>
              <a:pathLst>
                <a:path h="663774" w="14186663">
                  <a:moveTo>
                    <a:pt x="0" y="0"/>
                  </a:moveTo>
                  <a:lnTo>
                    <a:pt x="14186663" y="0"/>
                  </a:lnTo>
                  <a:lnTo>
                    <a:pt x="14186663" y="663774"/>
                  </a:lnTo>
                  <a:lnTo>
                    <a:pt x="0" y="663774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186663" cy="701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0175673" y="6082696"/>
            <a:ext cx="18132135" cy="821403"/>
            <a:chOff x="0" y="0"/>
            <a:chExt cx="14326625" cy="6490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326625" cy="649010"/>
            </a:xfrm>
            <a:custGeom>
              <a:avLst/>
              <a:gdLst/>
              <a:ahLst/>
              <a:cxnLst/>
              <a:rect r="r" b="b" t="t" l="l"/>
              <a:pathLst>
                <a:path h="649010" w="14326625">
                  <a:moveTo>
                    <a:pt x="0" y="0"/>
                  </a:moveTo>
                  <a:lnTo>
                    <a:pt x="14326625" y="0"/>
                  </a:lnTo>
                  <a:lnTo>
                    <a:pt x="14326625" y="649010"/>
                  </a:lnTo>
                  <a:lnTo>
                    <a:pt x="0" y="64901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326625" cy="687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10274084" y="7480618"/>
            <a:ext cx="18230546" cy="820302"/>
            <a:chOff x="0" y="0"/>
            <a:chExt cx="14404382" cy="6481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404381" cy="648140"/>
            </a:xfrm>
            <a:custGeom>
              <a:avLst/>
              <a:gdLst/>
              <a:ahLst/>
              <a:cxnLst/>
              <a:rect r="r" b="b" t="t" l="l"/>
              <a:pathLst>
                <a:path h="648140" w="14404381">
                  <a:moveTo>
                    <a:pt x="0" y="0"/>
                  </a:moveTo>
                  <a:lnTo>
                    <a:pt x="14404381" y="0"/>
                  </a:lnTo>
                  <a:lnTo>
                    <a:pt x="14404381" y="648140"/>
                  </a:lnTo>
                  <a:lnTo>
                    <a:pt x="0" y="64814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404382" cy="686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9144000" y="2578505"/>
            <a:ext cx="7840350" cy="4839943"/>
          </a:xfrm>
          <a:custGeom>
            <a:avLst/>
            <a:gdLst/>
            <a:ahLst/>
            <a:cxnLst/>
            <a:rect r="r" b="b" t="t" l="l"/>
            <a:pathLst>
              <a:path h="4839943" w="7840350">
                <a:moveTo>
                  <a:pt x="0" y="0"/>
                </a:moveTo>
                <a:lnTo>
                  <a:pt x="7840350" y="0"/>
                </a:lnTo>
                <a:lnTo>
                  <a:pt x="7840350" y="4839943"/>
                </a:lnTo>
                <a:lnTo>
                  <a:pt x="0" y="48399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0" y="169592"/>
            <a:ext cx="18288000" cy="367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Experiment 1 – Query Normalization Validation</a:t>
            </a:r>
          </a:p>
          <a:p>
            <a:pPr algn="ctr">
              <a:lnSpc>
                <a:spcPts val="9799"/>
              </a:lnSpc>
            </a:pPr>
          </a:p>
          <a:p>
            <a:pPr algn="ctr">
              <a:lnSpc>
                <a:spcPts val="979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26243" y="1749931"/>
            <a:ext cx="7930219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This experiment tested the consistency of query fingerprinting.</a:t>
            </a:r>
          </a:p>
          <a:p>
            <a:pPr algn="ctr">
              <a:lnSpc>
                <a:spcPts val="3639"/>
              </a:lnSpc>
            </a:pPr>
          </a:p>
          <a:p>
            <a:pPr algn="ctr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0" y="3075351"/>
            <a:ext cx="7745519" cy="1471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Syntactically different but logically equivalent queries were normalized.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0" y="4585382"/>
            <a:ext cx="7930219" cy="189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Over 98% of equivalent queries mapped to identical fingerprints.</a:t>
            </a:r>
          </a:p>
          <a:p>
            <a:pPr algn="ctr">
              <a:lnSpc>
                <a:spcPts val="3779"/>
              </a:lnSpc>
            </a:pP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26243" y="5977120"/>
            <a:ext cx="7835042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Logically distinct queries showed zero false collisions.</a:t>
            </a: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0" y="7361298"/>
            <a:ext cx="7956462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The normalization module effectively improved cache hit potential.</a:t>
            </a: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9841076" y="1851070"/>
            <a:ext cx="17771296" cy="766271"/>
            <a:chOff x="0" y="0"/>
            <a:chExt cx="14041517" cy="6054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041518" cy="605449"/>
            </a:xfrm>
            <a:custGeom>
              <a:avLst/>
              <a:gdLst/>
              <a:ahLst/>
              <a:cxnLst/>
              <a:rect r="r" b="b" t="t" l="l"/>
              <a:pathLst>
                <a:path h="605449" w="14041518">
                  <a:moveTo>
                    <a:pt x="0" y="0"/>
                  </a:moveTo>
                  <a:lnTo>
                    <a:pt x="14041518" y="0"/>
                  </a:lnTo>
                  <a:lnTo>
                    <a:pt x="14041518" y="605449"/>
                  </a:lnTo>
                  <a:lnTo>
                    <a:pt x="0" y="605449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4041517" cy="643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10024776" y="3169791"/>
            <a:ext cx="17954996" cy="828295"/>
            <a:chOff x="0" y="0"/>
            <a:chExt cx="14186663" cy="6544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86663" cy="654456"/>
            </a:xfrm>
            <a:custGeom>
              <a:avLst/>
              <a:gdLst/>
              <a:ahLst/>
              <a:cxnLst/>
              <a:rect r="r" b="b" t="t" l="l"/>
              <a:pathLst>
                <a:path h="654456" w="14186663">
                  <a:moveTo>
                    <a:pt x="0" y="0"/>
                  </a:moveTo>
                  <a:lnTo>
                    <a:pt x="14186663" y="0"/>
                  </a:lnTo>
                  <a:lnTo>
                    <a:pt x="14186663" y="654456"/>
                  </a:lnTo>
                  <a:lnTo>
                    <a:pt x="0" y="654456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186663" cy="692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0024776" y="4642532"/>
            <a:ext cx="17954996" cy="840088"/>
            <a:chOff x="0" y="0"/>
            <a:chExt cx="14186663" cy="6637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86663" cy="663774"/>
            </a:xfrm>
            <a:custGeom>
              <a:avLst/>
              <a:gdLst/>
              <a:ahLst/>
              <a:cxnLst/>
              <a:rect r="r" b="b" t="t" l="l"/>
              <a:pathLst>
                <a:path h="663774" w="14186663">
                  <a:moveTo>
                    <a:pt x="0" y="0"/>
                  </a:moveTo>
                  <a:lnTo>
                    <a:pt x="14186663" y="0"/>
                  </a:lnTo>
                  <a:lnTo>
                    <a:pt x="14186663" y="663774"/>
                  </a:lnTo>
                  <a:lnTo>
                    <a:pt x="0" y="663774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186663" cy="701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0175673" y="6082696"/>
            <a:ext cx="18132135" cy="821403"/>
            <a:chOff x="0" y="0"/>
            <a:chExt cx="14326625" cy="6490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326625" cy="649010"/>
            </a:xfrm>
            <a:custGeom>
              <a:avLst/>
              <a:gdLst/>
              <a:ahLst/>
              <a:cxnLst/>
              <a:rect r="r" b="b" t="t" l="l"/>
              <a:pathLst>
                <a:path h="649010" w="14326625">
                  <a:moveTo>
                    <a:pt x="0" y="0"/>
                  </a:moveTo>
                  <a:lnTo>
                    <a:pt x="14326625" y="0"/>
                  </a:lnTo>
                  <a:lnTo>
                    <a:pt x="14326625" y="649010"/>
                  </a:lnTo>
                  <a:lnTo>
                    <a:pt x="0" y="64901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326625" cy="687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10274084" y="7480618"/>
            <a:ext cx="18230546" cy="820302"/>
            <a:chOff x="0" y="0"/>
            <a:chExt cx="14404382" cy="6481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404381" cy="648140"/>
            </a:xfrm>
            <a:custGeom>
              <a:avLst/>
              <a:gdLst/>
              <a:ahLst/>
              <a:cxnLst/>
              <a:rect r="r" b="b" t="t" l="l"/>
              <a:pathLst>
                <a:path h="648140" w="14404381">
                  <a:moveTo>
                    <a:pt x="0" y="0"/>
                  </a:moveTo>
                  <a:lnTo>
                    <a:pt x="14404381" y="0"/>
                  </a:lnTo>
                  <a:lnTo>
                    <a:pt x="14404381" y="648140"/>
                  </a:lnTo>
                  <a:lnTo>
                    <a:pt x="0" y="64814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404382" cy="686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9144000" y="1995763"/>
            <a:ext cx="7598661" cy="6160597"/>
          </a:xfrm>
          <a:custGeom>
            <a:avLst/>
            <a:gdLst/>
            <a:ahLst/>
            <a:cxnLst/>
            <a:rect r="r" b="b" t="t" l="l"/>
            <a:pathLst>
              <a:path h="6160597" w="7598661">
                <a:moveTo>
                  <a:pt x="0" y="0"/>
                </a:moveTo>
                <a:lnTo>
                  <a:pt x="7598661" y="0"/>
                </a:lnTo>
                <a:lnTo>
                  <a:pt x="7598661" y="6160597"/>
                </a:lnTo>
                <a:lnTo>
                  <a:pt x="0" y="61605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-177945" y="167511"/>
            <a:ext cx="18288000" cy="490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Experiment 2 – Cache Integration with Execution Engine</a:t>
            </a:r>
          </a:p>
          <a:p>
            <a:pPr algn="ctr">
              <a:lnSpc>
                <a:spcPts val="9799"/>
              </a:lnSpc>
            </a:pPr>
          </a:p>
          <a:p>
            <a:pPr algn="ctr">
              <a:lnSpc>
                <a:spcPts val="9799"/>
              </a:lnSpc>
            </a:pPr>
          </a:p>
          <a:p>
            <a:pPr algn="ctr">
              <a:lnSpc>
                <a:spcPts val="979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26243" y="1749931"/>
            <a:ext cx="7930219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We validated the caching layer’s integration within MySQL’s execution path.</a:t>
            </a:r>
          </a:p>
          <a:p>
            <a:pPr algn="ctr">
              <a:lnSpc>
                <a:spcPts val="3639"/>
              </a:lnSpc>
            </a:pPr>
          </a:p>
          <a:p>
            <a:pPr algn="ctr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0" y="3075351"/>
            <a:ext cx="7745519" cy="1967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 Queries were intercepted post-optimization for cache lookup.</a:t>
            </a: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0" y="4585382"/>
            <a:ext cx="7930219" cy="236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Cache hits bypassed redundant computation and returned results instantly.</a:t>
            </a:r>
          </a:p>
          <a:p>
            <a:pPr algn="ctr">
              <a:lnSpc>
                <a:spcPts val="3779"/>
              </a:lnSpc>
            </a:pPr>
          </a:p>
          <a:p>
            <a:pPr algn="ctr">
              <a:lnSpc>
                <a:spcPts val="3779"/>
              </a:lnSpc>
            </a:pP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26243" y="5977120"/>
            <a:ext cx="7835042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  Under warm cache conditions, hit rates reached up to 100%.</a:t>
            </a: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0" y="7361298"/>
            <a:ext cx="7956462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The system maintained full transaction safety and thread correctness.</a:t>
            </a: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9841076" y="1851070"/>
            <a:ext cx="17771296" cy="766271"/>
            <a:chOff x="0" y="0"/>
            <a:chExt cx="14041517" cy="6054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041518" cy="605449"/>
            </a:xfrm>
            <a:custGeom>
              <a:avLst/>
              <a:gdLst/>
              <a:ahLst/>
              <a:cxnLst/>
              <a:rect r="r" b="b" t="t" l="l"/>
              <a:pathLst>
                <a:path h="605449" w="14041518">
                  <a:moveTo>
                    <a:pt x="0" y="0"/>
                  </a:moveTo>
                  <a:lnTo>
                    <a:pt x="14041518" y="0"/>
                  </a:lnTo>
                  <a:lnTo>
                    <a:pt x="14041518" y="605449"/>
                  </a:lnTo>
                  <a:lnTo>
                    <a:pt x="0" y="605449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4041517" cy="643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10024776" y="3169791"/>
            <a:ext cx="17954996" cy="828295"/>
            <a:chOff x="0" y="0"/>
            <a:chExt cx="14186663" cy="6544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86663" cy="654456"/>
            </a:xfrm>
            <a:custGeom>
              <a:avLst/>
              <a:gdLst/>
              <a:ahLst/>
              <a:cxnLst/>
              <a:rect r="r" b="b" t="t" l="l"/>
              <a:pathLst>
                <a:path h="654456" w="14186663">
                  <a:moveTo>
                    <a:pt x="0" y="0"/>
                  </a:moveTo>
                  <a:lnTo>
                    <a:pt x="14186663" y="0"/>
                  </a:lnTo>
                  <a:lnTo>
                    <a:pt x="14186663" y="654456"/>
                  </a:lnTo>
                  <a:lnTo>
                    <a:pt x="0" y="654456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186663" cy="692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0024776" y="4642532"/>
            <a:ext cx="17954996" cy="840088"/>
            <a:chOff x="0" y="0"/>
            <a:chExt cx="14186663" cy="6637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86663" cy="663774"/>
            </a:xfrm>
            <a:custGeom>
              <a:avLst/>
              <a:gdLst/>
              <a:ahLst/>
              <a:cxnLst/>
              <a:rect r="r" b="b" t="t" l="l"/>
              <a:pathLst>
                <a:path h="663774" w="14186663">
                  <a:moveTo>
                    <a:pt x="0" y="0"/>
                  </a:moveTo>
                  <a:lnTo>
                    <a:pt x="14186663" y="0"/>
                  </a:lnTo>
                  <a:lnTo>
                    <a:pt x="14186663" y="663774"/>
                  </a:lnTo>
                  <a:lnTo>
                    <a:pt x="0" y="663774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186663" cy="701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0175673" y="6082696"/>
            <a:ext cx="18132135" cy="821403"/>
            <a:chOff x="0" y="0"/>
            <a:chExt cx="14326625" cy="6490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326625" cy="649010"/>
            </a:xfrm>
            <a:custGeom>
              <a:avLst/>
              <a:gdLst/>
              <a:ahLst/>
              <a:cxnLst/>
              <a:rect r="r" b="b" t="t" l="l"/>
              <a:pathLst>
                <a:path h="649010" w="14326625">
                  <a:moveTo>
                    <a:pt x="0" y="0"/>
                  </a:moveTo>
                  <a:lnTo>
                    <a:pt x="14326625" y="0"/>
                  </a:lnTo>
                  <a:lnTo>
                    <a:pt x="14326625" y="649010"/>
                  </a:lnTo>
                  <a:lnTo>
                    <a:pt x="0" y="64901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326625" cy="687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10274084" y="7480618"/>
            <a:ext cx="18230546" cy="820302"/>
            <a:chOff x="0" y="0"/>
            <a:chExt cx="14404382" cy="6481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404381" cy="648140"/>
            </a:xfrm>
            <a:custGeom>
              <a:avLst/>
              <a:gdLst/>
              <a:ahLst/>
              <a:cxnLst/>
              <a:rect r="r" b="b" t="t" l="l"/>
              <a:pathLst>
                <a:path h="648140" w="14404381">
                  <a:moveTo>
                    <a:pt x="0" y="0"/>
                  </a:moveTo>
                  <a:lnTo>
                    <a:pt x="14404381" y="0"/>
                  </a:lnTo>
                  <a:lnTo>
                    <a:pt x="14404381" y="648140"/>
                  </a:lnTo>
                  <a:lnTo>
                    <a:pt x="0" y="64814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404382" cy="686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8195373" y="2617341"/>
            <a:ext cx="9660471" cy="5034714"/>
          </a:xfrm>
          <a:custGeom>
            <a:avLst/>
            <a:gdLst/>
            <a:ahLst/>
            <a:cxnLst/>
            <a:rect r="r" b="b" t="t" l="l"/>
            <a:pathLst>
              <a:path h="5034714" w="9660471">
                <a:moveTo>
                  <a:pt x="0" y="0"/>
                </a:moveTo>
                <a:lnTo>
                  <a:pt x="9660471" y="0"/>
                </a:lnTo>
                <a:lnTo>
                  <a:pt x="9660471" y="5034714"/>
                </a:lnTo>
                <a:lnTo>
                  <a:pt x="0" y="5034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0" y="35289"/>
            <a:ext cx="18288000" cy="614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Experiment 3 – LIRS Strategy Evaluation</a:t>
            </a:r>
          </a:p>
          <a:p>
            <a:pPr algn="ctr">
              <a:lnSpc>
                <a:spcPts val="9799"/>
              </a:lnSpc>
            </a:pPr>
          </a:p>
          <a:p>
            <a:pPr algn="ctr">
              <a:lnSpc>
                <a:spcPts val="9799"/>
              </a:lnSpc>
            </a:pPr>
          </a:p>
          <a:p>
            <a:pPr algn="ctr">
              <a:lnSpc>
                <a:spcPts val="9799"/>
              </a:lnSpc>
            </a:pPr>
          </a:p>
          <a:p>
            <a:pPr algn="ctr">
              <a:lnSpc>
                <a:spcPts val="979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26243" y="1749931"/>
            <a:ext cx="7930219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   LIRS was evaluated on an analytics-style workload with repeated queries.</a:t>
            </a:r>
          </a:p>
          <a:p>
            <a:pPr algn="ctr">
              <a:lnSpc>
                <a:spcPts val="3639"/>
              </a:lnSpc>
            </a:pPr>
          </a:p>
          <a:p>
            <a:pPr algn="ctr">
              <a:lnSpc>
                <a:spcPts val="3639"/>
              </a:lnSpc>
            </a:pPr>
          </a:p>
          <a:p>
            <a:pPr algn="ctr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0" y="3057389"/>
            <a:ext cx="7745519" cy="2462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  It maintained stable cache hit rates across varying memory conditions.</a:t>
            </a: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0" y="4585382"/>
            <a:ext cx="7930219" cy="284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 The LIR/HIR structure efficiently isolated one-time queries for eviction.</a:t>
            </a:r>
          </a:p>
          <a:p>
            <a:pPr algn="ctr">
              <a:lnSpc>
                <a:spcPts val="3779"/>
              </a:lnSpc>
            </a:pPr>
          </a:p>
          <a:p>
            <a:pPr algn="ctr">
              <a:lnSpc>
                <a:spcPts val="3779"/>
              </a:lnSpc>
            </a:pPr>
          </a:p>
          <a:p>
            <a:pPr algn="ctr">
              <a:lnSpc>
                <a:spcPts val="3779"/>
              </a:lnSpc>
            </a:pP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26243" y="5977120"/>
            <a:ext cx="7835042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  At medium cache size, LIRS achieved 85% hit rate—highest among strategies.</a:t>
            </a: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0" y="7361298"/>
            <a:ext cx="7956462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It adapted well to long-term reuse and temporal locality.</a:t>
            </a: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9930" y="3256485"/>
            <a:ext cx="8021973" cy="4212978"/>
          </a:xfrm>
          <a:custGeom>
            <a:avLst/>
            <a:gdLst/>
            <a:ahLst/>
            <a:cxnLst/>
            <a:rect r="r" b="b" t="t" l="l"/>
            <a:pathLst>
              <a:path h="4212978" w="8021973">
                <a:moveTo>
                  <a:pt x="0" y="0"/>
                </a:moveTo>
                <a:lnTo>
                  <a:pt x="8021973" y="0"/>
                </a:lnTo>
                <a:lnTo>
                  <a:pt x="8021973" y="4212979"/>
                </a:lnTo>
                <a:lnTo>
                  <a:pt x="0" y="42129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4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471903" y="1875114"/>
            <a:ext cx="9538202" cy="1012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EFEFF"/>
                </a:solidFill>
                <a:latin typeface="Antic Bold"/>
                <a:ea typeface="Antic Bold"/>
                <a:cs typeface="Antic Bold"/>
                <a:sym typeface="Antic Bold"/>
              </a:rPr>
              <a:t>MySQL 8.0 removed its native query result cache due to scalability issues.</a:t>
            </a:r>
          </a:p>
          <a:p>
            <a:pPr algn="l">
              <a:lnSpc>
                <a:spcPts val="4200"/>
              </a:lnSpc>
            </a:pPr>
          </a:p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EFEFF"/>
                </a:solidFill>
                <a:latin typeface="Antic Bold"/>
                <a:ea typeface="Antic Bold"/>
                <a:cs typeface="Antic Bold"/>
                <a:sym typeface="Antic Bold"/>
              </a:rPr>
              <a:t>This removal left a gap in optimizing performance for repeated query workloads.</a:t>
            </a:r>
          </a:p>
          <a:p>
            <a:pPr algn="l">
              <a:lnSpc>
                <a:spcPts val="4200"/>
              </a:lnSpc>
            </a:pPr>
          </a:p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EFEFF"/>
                </a:solidFill>
                <a:latin typeface="Antic Bold"/>
                <a:ea typeface="Antic Bold"/>
                <a:cs typeface="Antic Bold"/>
                <a:sym typeface="Antic Bold"/>
              </a:rPr>
              <a:t>Our project introduces a modular caching framework attempting to integrate directly into MySQL.</a:t>
            </a:r>
          </a:p>
          <a:p>
            <a:pPr algn="l">
              <a:lnSpc>
                <a:spcPts val="4200"/>
              </a:lnSpc>
            </a:pPr>
          </a:p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EFEFF"/>
                </a:solidFill>
                <a:latin typeface="Antic Bold"/>
                <a:ea typeface="Antic Bold"/>
                <a:cs typeface="Antic Bold"/>
                <a:sym typeface="Antic Bold"/>
              </a:rPr>
              <a:t>We implemented three advanced caching strategies: LIRS, TinyLFU, and S3-FIFO.</a:t>
            </a:r>
          </a:p>
          <a:p>
            <a:pPr algn="l">
              <a:lnSpc>
                <a:spcPts val="4200"/>
              </a:lnSpc>
            </a:pPr>
          </a:p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EFEFF"/>
                </a:solidFill>
                <a:latin typeface="Antic Bold"/>
                <a:ea typeface="Antic Bold"/>
                <a:cs typeface="Antic Bold"/>
                <a:sym typeface="Antic Bold"/>
              </a:rPr>
              <a:t>The system aims to reduce query latency, improve hit rates, and support diverse workloads.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 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404074" y="197177"/>
            <a:ext cx="7479852" cy="253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55"/>
              </a:lnSpc>
            </a:pPr>
            <a:r>
              <a:rPr lang="en-US" sz="7253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           introduction</a:t>
            </a:r>
          </a:p>
          <a:p>
            <a:pPr algn="l">
              <a:lnSpc>
                <a:spcPts val="10155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6725797" cy="8229600"/>
          </a:xfrm>
          <a:custGeom>
            <a:avLst/>
            <a:gdLst/>
            <a:ahLst/>
            <a:cxnLst/>
            <a:rect r="r" b="b" t="t" l="l"/>
            <a:pathLst>
              <a:path h="8229600" w="6725797">
                <a:moveTo>
                  <a:pt x="0" y="0"/>
                </a:moveTo>
                <a:lnTo>
                  <a:pt x="6725797" y="0"/>
                </a:lnTo>
                <a:lnTo>
                  <a:pt x="67257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71" t="0" r="-147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21948" y="1535599"/>
            <a:ext cx="6644104" cy="6909868"/>
          </a:xfrm>
          <a:custGeom>
            <a:avLst/>
            <a:gdLst/>
            <a:ahLst/>
            <a:cxnLst/>
            <a:rect r="r" b="b" t="t" l="l"/>
            <a:pathLst>
              <a:path h="6909868" w="6644104">
                <a:moveTo>
                  <a:pt x="0" y="0"/>
                </a:moveTo>
                <a:lnTo>
                  <a:pt x="6644104" y="0"/>
                </a:lnTo>
                <a:lnTo>
                  <a:pt x="6644104" y="6909868"/>
                </a:lnTo>
                <a:lnTo>
                  <a:pt x="0" y="6909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01420" y="1181667"/>
            <a:ext cx="7186580" cy="7923665"/>
          </a:xfrm>
          <a:custGeom>
            <a:avLst/>
            <a:gdLst/>
            <a:ahLst/>
            <a:cxnLst/>
            <a:rect r="r" b="b" t="t" l="l"/>
            <a:pathLst>
              <a:path h="7923665" w="7186580">
                <a:moveTo>
                  <a:pt x="0" y="0"/>
                </a:moveTo>
                <a:lnTo>
                  <a:pt x="7186580" y="0"/>
                </a:lnTo>
                <a:lnTo>
                  <a:pt x="7186580" y="7923666"/>
                </a:lnTo>
                <a:lnTo>
                  <a:pt x="0" y="7923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9841076" y="1851070"/>
            <a:ext cx="17771296" cy="766271"/>
            <a:chOff x="0" y="0"/>
            <a:chExt cx="14041517" cy="6054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041518" cy="605449"/>
            </a:xfrm>
            <a:custGeom>
              <a:avLst/>
              <a:gdLst/>
              <a:ahLst/>
              <a:cxnLst/>
              <a:rect r="r" b="b" t="t" l="l"/>
              <a:pathLst>
                <a:path h="605449" w="14041518">
                  <a:moveTo>
                    <a:pt x="0" y="0"/>
                  </a:moveTo>
                  <a:lnTo>
                    <a:pt x="14041518" y="0"/>
                  </a:lnTo>
                  <a:lnTo>
                    <a:pt x="14041518" y="605449"/>
                  </a:lnTo>
                  <a:lnTo>
                    <a:pt x="0" y="605449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4041517" cy="643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10024776" y="3169791"/>
            <a:ext cx="17954996" cy="828295"/>
            <a:chOff x="0" y="0"/>
            <a:chExt cx="14186663" cy="6544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86663" cy="654456"/>
            </a:xfrm>
            <a:custGeom>
              <a:avLst/>
              <a:gdLst/>
              <a:ahLst/>
              <a:cxnLst/>
              <a:rect r="r" b="b" t="t" l="l"/>
              <a:pathLst>
                <a:path h="654456" w="14186663">
                  <a:moveTo>
                    <a:pt x="0" y="0"/>
                  </a:moveTo>
                  <a:lnTo>
                    <a:pt x="14186663" y="0"/>
                  </a:lnTo>
                  <a:lnTo>
                    <a:pt x="14186663" y="654456"/>
                  </a:lnTo>
                  <a:lnTo>
                    <a:pt x="0" y="654456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186663" cy="692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0024776" y="4642532"/>
            <a:ext cx="17954996" cy="840088"/>
            <a:chOff x="0" y="0"/>
            <a:chExt cx="14186663" cy="6637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86663" cy="663774"/>
            </a:xfrm>
            <a:custGeom>
              <a:avLst/>
              <a:gdLst/>
              <a:ahLst/>
              <a:cxnLst/>
              <a:rect r="r" b="b" t="t" l="l"/>
              <a:pathLst>
                <a:path h="663774" w="14186663">
                  <a:moveTo>
                    <a:pt x="0" y="0"/>
                  </a:moveTo>
                  <a:lnTo>
                    <a:pt x="14186663" y="0"/>
                  </a:lnTo>
                  <a:lnTo>
                    <a:pt x="14186663" y="663774"/>
                  </a:lnTo>
                  <a:lnTo>
                    <a:pt x="0" y="663774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186663" cy="701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0175673" y="6082696"/>
            <a:ext cx="18132135" cy="821403"/>
            <a:chOff x="0" y="0"/>
            <a:chExt cx="14326625" cy="6490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326625" cy="649010"/>
            </a:xfrm>
            <a:custGeom>
              <a:avLst/>
              <a:gdLst/>
              <a:ahLst/>
              <a:cxnLst/>
              <a:rect r="r" b="b" t="t" l="l"/>
              <a:pathLst>
                <a:path h="649010" w="14326625">
                  <a:moveTo>
                    <a:pt x="0" y="0"/>
                  </a:moveTo>
                  <a:lnTo>
                    <a:pt x="14326625" y="0"/>
                  </a:lnTo>
                  <a:lnTo>
                    <a:pt x="14326625" y="649010"/>
                  </a:lnTo>
                  <a:lnTo>
                    <a:pt x="0" y="64901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326625" cy="687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10274084" y="7480618"/>
            <a:ext cx="18230546" cy="820302"/>
            <a:chOff x="0" y="0"/>
            <a:chExt cx="14404382" cy="6481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404381" cy="648140"/>
            </a:xfrm>
            <a:custGeom>
              <a:avLst/>
              <a:gdLst/>
              <a:ahLst/>
              <a:cxnLst/>
              <a:rect r="r" b="b" t="t" l="l"/>
              <a:pathLst>
                <a:path h="648140" w="14404381">
                  <a:moveTo>
                    <a:pt x="0" y="0"/>
                  </a:moveTo>
                  <a:lnTo>
                    <a:pt x="14404381" y="0"/>
                  </a:lnTo>
                  <a:lnTo>
                    <a:pt x="14404381" y="648140"/>
                  </a:lnTo>
                  <a:lnTo>
                    <a:pt x="0" y="64814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404382" cy="686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8986223" y="1681028"/>
            <a:ext cx="7864324" cy="6763096"/>
          </a:xfrm>
          <a:custGeom>
            <a:avLst/>
            <a:gdLst/>
            <a:ahLst/>
            <a:cxnLst/>
            <a:rect r="r" b="b" t="t" l="l"/>
            <a:pathLst>
              <a:path h="6763096" w="7864324">
                <a:moveTo>
                  <a:pt x="0" y="0"/>
                </a:moveTo>
                <a:lnTo>
                  <a:pt x="7864324" y="0"/>
                </a:lnTo>
                <a:lnTo>
                  <a:pt x="7864324" y="6763096"/>
                </a:lnTo>
                <a:lnTo>
                  <a:pt x="0" y="6763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-317832" y="95567"/>
            <a:ext cx="18288000" cy="738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Experiment 4 – TinyLFU Strategy Evaluation</a:t>
            </a:r>
          </a:p>
          <a:p>
            <a:pPr algn="ctr">
              <a:lnSpc>
                <a:spcPts val="9799"/>
              </a:lnSpc>
            </a:pPr>
          </a:p>
          <a:p>
            <a:pPr algn="ctr">
              <a:lnSpc>
                <a:spcPts val="9799"/>
              </a:lnSpc>
            </a:pPr>
          </a:p>
          <a:p>
            <a:pPr algn="ctr">
              <a:lnSpc>
                <a:spcPts val="9799"/>
              </a:lnSpc>
            </a:pPr>
          </a:p>
          <a:p>
            <a:pPr algn="ctr">
              <a:lnSpc>
                <a:spcPts val="9799"/>
              </a:lnSpc>
            </a:pPr>
          </a:p>
          <a:p>
            <a:pPr algn="ctr">
              <a:lnSpc>
                <a:spcPts val="979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26243" y="1749931"/>
            <a:ext cx="7930219" cy="273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   TinyLFU was tested with a Zipfian-distributed workload simulating access skew.</a:t>
            </a:r>
          </a:p>
          <a:p>
            <a:pPr algn="ctr">
              <a:lnSpc>
                <a:spcPts val="3639"/>
              </a:lnSpc>
            </a:pPr>
          </a:p>
          <a:p>
            <a:pPr algn="ctr">
              <a:lnSpc>
                <a:spcPts val="3639"/>
              </a:lnSpc>
            </a:pPr>
          </a:p>
          <a:p>
            <a:pPr algn="ctr">
              <a:lnSpc>
                <a:spcPts val="3639"/>
              </a:lnSpc>
            </a:pPr>
          </a:p>
          <a:p>
            <a:pPr algn="ctr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0" y="3057389"/>
            <a:ext cx="7745519" cy="2462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   It filtered out over 70% of low-frequency, one-time queries.</a:t>
            </a: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0" y="4585382"/>
            <a:ext cx="7930219" cy="33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High-frequency queries consistently passed the admission filter.</a:t>
            </a:r>
          </a:p>
          <a:p>
            <a:pPr algn="ctr">
              <a:lnSpc>
                <a:spcPts val="3779"/>
              </a:lnSpc>
            </a:pPr>
          </a:p>
          <a:p>
            <a:pPr algn="ctr">
              <a:lnSpc>
                <a:spcPts val="3779"/>
              </a:lnSpc>
            </a:pPr>
          </a:p>
          <a:p>
            <a:pPr algn="ctr">
              <a:lnSpc>
                <a:spcPts val="3779"/>
              </a:lnSpc>
            </a:pPr>
          </a:p>
          <a:p>
            <a:pPr algn="ctr">
              <a:lnSpc>
                <a:spcPts val="3779"/>
              </a:lnSpc>
            </a:pP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26243" y="5977120"/>
            <a:ext cx="7835042" cy="345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This led to a 15–20% improvement in cache hit rates over LRU.</a:t>
            </a: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0" y="7361298"/>
            <a:ext cx="7956462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  TinyLFU used less than 2% of total cache memory for frequency tracking.</a:t>
            </a: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848" y="598480"/>
            <a:ext cx="8451433" cy="8380412"/>
          </a:xfrm>
          <a:custGeom>
            <a:avLst/>
            <a:gdLst/>
            <a:ahLst/>
            <a:cxnLst/>
            <a:rect r="r" b="b" t="t" l="l"/>
            <a:pathLst>
              <a:path h="8380412" w="8451433">
                <a:moveTo>
                  <a:pt x="0" y="0"/>
                </a:moveTo>
                <a:lnTo>
                  <a:pt x="8451433" y="0"/>
                </a:lnTo>
                <a:lnTo>
                  <a:pt x="8451433" y="8380413"/>
                </a:lnTo>
                <a:lnTo>
                  <a:pt x="0" y="8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58472" y="598480"/>
            <a:ext cx="6575922" cy="7919698"/>
          </a:xfrm>
          <a:custGeom>
            <a:avLst/>
            <a:gdLst/>
            <a:ahLst/>
            <a:cxnLst/>
            <a:rect r="r" b="b" t="t" l="l"/>
            <a:pathLst>
              <a:path h="7919698" w="6575922">
                <a:moveTo>
                  <a:pt x="0" y="0"/>
                </a:moveTo>
                <a:lnTo>
                  <a:pt x="6575922" y="0"/>
                </a:lnTo>
                <a:lnTo>
                  <a:pt x="6575922" y="7919698"/>
                </a:lnTo>
                <a:lnTo>
                  <a:pt x="0" y="7919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15288" y="400625"/>
            <a:ext cx="6763589" cy="8315408"/>
          </a:xfrm>
          <a:custGeom>
            <a:avLst/>
            <a:gdLst/>
            <a:ahLst/>
            <a:cxnLst/>
            <a:rect r="r" b="b" t="t" l="l"/>
            <a:pathLst>
              <a:path h="8315408" w="6763589">
                <a:moveTo>
                  <a:pt x="0" y="0"/>
                </a:moveTo>
                <a:lnTo>
                  <a:pt x="6763589" y="0"/>
                </a:lnTo>
                <a:lnTo>
                  <a:pt x="6763589" y="8315408"/>
                </a:lnTo>
                <a:lnTo>
                  <a:pt x="0" y="8315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9841076" y="1851070"/>
            <a:ext cx="17771296" cy="766271"/>
            <a:chOff x="0" y="0"/>
            <a:chExt cx="14041517" cy="6054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041518" cy="605449"/>
            </a:xfrm>
            <a:custGeom>
              <a:avLst/>
              <a:gdLst/>
              <a:ahLst/>
              <a:cxnLst/>
              <a:rect r="r" b="b" t="t" l="l"/>
              <a:pathLst>
                <a:path h="605449" w="14041518">
                  <a:moveTo>
                    <a:pt x="0" y="0"/>
                  </a:moveTo>
                  <a:lnTo>
                    <a:pt x="14041518" y="0"/>
                  </a:lnTo>
                  <a:lnTo>
                    <a:pt x="14041518" y="605449"/>
                  </a:lnTo>
                  <a:lnTo>
                    <a:pt x="0" y="605449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4041517" cy="643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10024776" y="3169791"/>
            <a:ext cx="17954996" cy="828295"/>
            <a:chOff x="0" y="0"/>
            <a:chExt cx="14186663" cy="6544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86663" cy="654456"/>
            </a:xfrm>
            <a:custGeom>
              <a:avLst/>
              <a:gdLst/>
              <a:ahLst/>
              <a:cxnLst/>
              <a:rect r="r" b="b" t="t" l="l"/>
              <a:pathLst>
                <a:path h="654456" w="14186663">
                  <a:moveTo>
                    <a:pt x="0" y="0"/>
                  </a:moveTo>
                  <a:lnTo>
                    <a:pt x="14186663" y="0"/>
                  </a:lnTo>
                  <a:lnTo>
                    <a:pt x="14186663" y="654456"/>
                  </a:lnTo>
                  <a:lnTo>
                    <a:pt x="0" y="654456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186663" cy="692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0024776" y="4642532"/>
            <a:ext cx="17954996" cy="840088"/>
            <a:chOff x="0" y="0"/>
            <a:chExt cx="14186663" cy="6637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86663" cy="663774"/>
            </a:xfrm>
            <a:custGeom>
              <a:avLst/>
              <a:gdLst/>
              <a:ahLst/>
              <a:cxnLst/>
              <a:rect r="r" b="b" t="t" l="l"/>
              <a:pathLst>
                <a:path h="663774" w="14186663">
                  <a:moveTo>
                    <a:pt x="0" y="0"/>
                  </a:moveTo>
                  <a:lnTo>
                    <a:pt x="14186663" y="0"/>
                  </a:lnTo>
                  <a:lnTo>
                    <a:pt x="14186663" y="663774"/>
                  </a:lnTo>
                  <a:lnTo>
                    <a:pt x="0" y="663774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186663" cy="701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0175673" y="6082696"/>
            <a:ext cx="18132135" cy="821403"/>
            <a:chOff x="0" y="0"/>
            <a:chExt cx="14326625" cy="6490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326625" cy="649010"/>
            </a:xfrm>
            <a:custGeom>
              <a:avLst/>
              <a:gdLst/>
              <a:ahLst/>
              <a:cxnLst/>
              <a:rect r="r" b="b" t="t" l="l"/>
              <a:pathLst>
                <a:path h="649010" w="14326625">
                  <a:moveTo>
                    <a:pt x="0" y="0"/>
                  </a:moveTo>
                  <a:lnTo>
                    <a:pt x="14326625" y="0"/>
                  </a:lnTo>
                  <a:lnTo>
                    <a:pt x="14326625" y="649010"/>
                  </a:lnTo>
                  <a:lnTo>
                    <a:pt x="0" y="64901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326625" cy="687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10274084" y="7480618"/>
            <a:ext cx="18230546" cy="820302"/>
            <a:chOff x="0" y="0"/>
            <a:chExt cx="14404382" cy="6481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404381" cy="648140"/>
            </a:xfrm>
            <a:custGeom>
              <a:avLst/>
              <a:gdLst/>
              <a:ahLst/>
              <a:cxnLst/>
              <a:rect r="r" b="b" t="t" l="l"/>
              <a:pathLst>
                <a:path h="648140" w="14404381">
                  <a:moveTo>
                    <a:pt x="0" y="0"/>
                  </a:moveTo>
                  <a:lnTo>
                    <a:pt x="14404381" y="0"/>
                  </a:lnTo>
                  <a:lnTo>
                    <a:pt x="14404381" y="648140"/>
                  </a:lnTo>
                  <a:lnTo>
                    <a:pt x="0" y="64814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404382" cy="686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8451534" y="2097403"/>
            <a:ext cx="9094558" cy="5930346"/>
          </a:xfrm>
          <a:custGeom>
            <a:avLst/>
            <a:gdLst/>
            <a:ahLst/>
            <a:cxnLst/>
            <a:rect r="r" b="b" t="t" l="l"/>
            <a:pathLst>
              <a:path h="5930346" w="9094558">
                <a:moveTo>
                  <a:pt x="0" y="0"/>
                </a:moveTo>
                <a:lnTo>
                  <a:pt x="9094558" y="0"/>
                </a:lnTo>
                <a:lnTo>
                  <a:pt x="9094558" y="5930346"/>
                </a:lnTo>
                <a:lnTo>
                  <a:pt x="0" y="5930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83256" y="247273"/>
            <a:ext cx="18288000" cy="862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Experiment 5 – S3-FIFO Strategy Evaluation</a:t>
            </a:r>
          </a:p>
          <a:p>
            <a:pPr algn="ctr">
              <a:lnSpc>
                <a:spcPts val="9799"/>
              </a:lnSpc>
            </a:pPr>
          </a:p>
          <a:p>
            <a:pPr algn="ctr">
              <a:lnSpc>
                <a:spcPts val="9799"/>
              </a:lnSpc>
            </a:pPr>
          </a:p>
          <a:p>
            <a:pPr algn="ctr">
              <a:lnSpc>
                <a:spcPts val="9799"/>
              </a:lnSpc>
            </a:pPr>
          </a:p>
          <a:p>
            <a:pPr algn="ctr">
              <a:lnSpc>
                <a:spcPts val="9799"/>
              </a:lnSpc>
            </a:pPr>
          </a:p>
          <a:p>
            <a:pPr algn="ctr">
              <a:lnSpc>
                <a:spcPts val="9799"/>
              </a:lnSpc>
            </a:pPr>
          </a:p>
          <a:p>
            <a:pPr algn="ctr">
              <a:lnSpc>
                <a:spcPts val="979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-68934" y="1793920"/>
            <a:ext cx="7930219" cy="319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S3-FIFO was tested under bursty, stable, and hybrid workload phases.</a:t>
            </a:r>
          </a:p>
          <a:p>
            <a:pPr algn="ctr">
              <a:lnSpc>
                <a:spcPts val="3639"/>
              </a:lnSpc>
            </a:pPr>
          </a:p>
          <a:p>
            <a:pPr algn="ctr">
              <a:lnSpc>
                <a:spcPts val="3639"/>
              </a:lnSpc>
            </a:pPr>
          </a:p>
          <a:p>
            <a:pPr algn="ctr">
              <a:lnSpc>
                <a:spcPts val="3639"/>
              </a:lnSpc>
            </a:pPr>
          </a:p>
          <a:p>
            <a:pPr algn="ctr">
              <a:lnSpc>
                <a:spcPts val="3639"/>
              </a:lnSpc>
            </a:pPr>
          </a:p>
          <a:p>
            <a:pPr algn="ctr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0" y="3057389"/>
            <a:ext cx="7745519" cy="2462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  It used a three-queue system to promote valuable queries over time.</a:t>
            </a: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26243" y="4568448"/>
            <a:ext cx="7930219" cy="33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  90% of one-time queries were filtered in the short-term queue (Q1).</a:t>
            </a:r>
          </a:p>
          <a:p>
            <a:pPr algn="ctr">
              <a:lnSpc>
                <a:spcPts val="3779"/>
              </a:lnSpc>
            </a:pPr>
          </a:p>
          <a:p>
            <a:pPr algn="ctr">
              <a:lnSpc>
                <a:spcPts val="3779"/>
              </a:lnSpc>
            </a:pPr>
          </a:p>
          <a:p>
            <a:pPr algn="ctr">
              <a:lnSpc>
                <a:spcPts val="3779"/>
              </a:lnSpc>
            </a:pPr>
          </a:p>
          <a:p>
            <a:pPr algn="ctr">
              <a:lnSpc>
                <a:spcPts val="3779"/>
              </a:lnSpc>
            </a:pP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26243" y="5977120"/>
            <a:ext cx="7835042" cy="394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 Repeated queries progressed to long-term storage in Q3, improving reuse.</a:t>
            </a: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0" y="7361298"/>
            <a:ext cx="7956462" cy="345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It reduced execution time variability by 28% compared to FIFO.</a:t>
            </a: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3722" y="646686"/>
            <a:ext cx="8579953" cy="8611614"/>
          </a:xfrm>
          <a:custGeom>
            <a:avLst/>
            <a:gdLst/>
            <a:ahLst/>
            <a:cxnLst/>
            <a:rect r="r" b="b" t="t" l="l"/>
            <a:pathLst>
              <a:path h="8611614" w="8579953">
                <a:moveTo>
                  <a:pt x="0" y="0"/>
                </a:moveTo>
                <a:lnTo>
                  <a:pt x="8579953" y="0"/>
                </a:lnTo>
                <a:lnTo>
                  <a:pt x="8579953" y="8611614"/>
                </a:lnTo>
                <a:lnTo>
                  <a:pt x="0" y="8611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18193" y="811873"/>
            <a:ext cx="5853316" cy="7970137"/>
          </a:xfrm>
          <a:custGeom>
            <a:avLst/>
            <a:gdLst/>
            <a:ahLst/>
            <a:cxnLst/>
            <a:rect r="r" b="b" t="t" l="l"/>
            <a:pathLst>
              <a:path h="7970137" w="5853316">
                <a:moveTo>
                  <a:pt x="0" y="0"/>
                </a:moveTo>
                <a:lnTo>
                  <a:pt x="5853316" y="0"/>
                </a:lnTo>
                <a:lnTo>
                  <a:pt x="5853316" y="7970137"/>
                </a:lnTo>
                <a:lnTo>
                  <a:pt x="0" y="79701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1" r="-13426" b="-16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96009" y="811873"/>
            <a:ext cx="6349442" cy="7806241"/>
          </a:xfrm>
          <a:custGeom>
            <a:avLst/>
            <a:gdLst/>
            <a:ahLst/>
            <a:cxnLst/>
            <a:rect r="r" b="b" t="t" l="l"/>
            <a:pathLst>
              <a:path h="7806241" w="6349442">
                <a:moveTo>
                  <a:pt x="0" y="0"/>
                </a:moveTo>
                <a:lnTo>
                  <a:pt x="6349443" y="0"/>
                </a:lnTo>
                <a:lnTo>
                  <a:pt x="6349443" y="7806241"/>
                </a:lnTo>
                <a:lnTo>
                  <a:pt x="0" y="7806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1470075"/>
            <a:ext cx="16230600" cy="822801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060438" y="187375"/>
            <a:ext cx="12167125" cy="367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DEMO VIDEO</a:t>
            </a:r>
          </a:p>
          <a:p>
            <a:pPr algn="ctr">
              <a:lnSpc>
                <a:spcPts val="9799"/>
              </a:lnSpc>
            </a:pPr>
          </a:p>
          <a:p>
            <a:pPr algn="ctr">
              <a:lnSpc>
                <a:spcPts val="979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25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9841076" y="1851070"/>
            <a:ext cx="17771296" cy="766271"/>
            <a:chOff x="0" y="0"/>
            <a:chExt cx="14041517" cy="6054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041518" cy="605449"/>
            </a:xfrm>
            <a:custGeom>
              <a:avLst/>
              <a:gdLst/>
              <a:ahLst/>
              <a:cxnLst/>
              <a:rect r="r" b="b" t="t" l="l"/>
              <a:pathLst>
                <a:path h="605449" w="14041518">
                  <a:moveTo>
                    <a:pt x="0" y="0"/>
                  </a:moveTo>
                  <a:lnTo>
                    <a:pt x="14041518" y="0"/>
                  </a:lnTo>
                  <a:lnTo>
                    <a:pt x="14041518" y="605449"/>
                  </a:lnTo>
                  <a:lnTo>
                    <a:pt x="0" y="605449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4041517" cy="643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10024776" y="3169791"/>
            <a:ext cx="17954996" cy="828295"/>
            <a:chOff x="0" y="0"/>
            <a:chExt cx="14186663" cy="6544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86663" cy="654456"/>
            </a:xfrm>
            <a:custGeom>
              <a:avLst/>
              <a:gdLst/>
              <a:ahLst/>
              <a:cxnLst/>
              <a:rect r="r" b="b" t="t" l="l"/>
              <a:pathLst>
                <a:path h="654456" w="14186663">
                  <a:moveTo>
                    <a:pt x="0" y="0"/>
                  </a:moveTo>
                  <a:lnTo>
                    <a:pt x="14186663" y="0"/>
                  </a:lnTo>
                  <a:lnTo>
                    <a:pt x="14186663" y="654456"/>
                  </a:lnTo>
                  <a:lnTo>
                    <a:pt x="0" y="654456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186663" cy="692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0024776" y="4642532"/>
            <a:ext cx="17954996" cy="840088"/>
            <a:chOff x="0" y="0"/>
            <a:chExt cx="14186663" cy="6637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86663" cy="663774"/>
            </a:xfrm>
            <a:custGeom>
              <a:avLst/>
              <a:gdLst/>
              <a:ahLst/>
              <a:cxnLst/>
              <a:rect r="r" b="b" t="t" l="l"/>
              <a:pathLst>
                <a:path h="663774" w="14186663">
                  <a:moveTo>
                    <a:pt x="0" y="0"/>
                  </a:moveTo>
                  <a:lnTo>
                    <a:pt x="14186663" y="0"/>
                  </a:lnTo>
                  <a:lnTo>
                    <a:pt x="14186663" y="663774"/>
                  </a:lnTo>
                  <a:lnTo>
                    <a:pt x="0" y="663774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186663" cy="701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0175673" y="6082696"/>
            <a:ext cx="18132135" cy="821403"/>
            <a:chOff x="0" y="0"/>
            <a:chExt cx="14326625" cy="6490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326625" cy="649010"/>
            </a:xfrm>
            <a:custGeom>
              <a:avLst/>
              <a:gdLst/>
              <a:ahLst/>
              <a:cxnLst/>
              <a:rect r="r" b="b" t="t" l="l"/>
              <a:pathLst>
                <a:path h="649010" w="14326625">
                  <a:moveTo>
                    <a:pt x="0" y="0"/>
                  </a:moveTo>
                  <a:lnTo>
                    <a:pt x="14326625" y="0"/>
                  </a:lnTo>
                  <a:lnTo>
                    <a:pt x="14326625" y="649010"/>
                  </a:lnTo>
                  <a:lnTo>
                    <a:pt x="0" y="64901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326625" cy="687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10274084" y="7480618"/>
            <a:ext cx="18230546" cy="820302"/>
            <a:chOff x="0" y="0"/>
            <a:chExt cx="14404382" cy="6481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404381" cy="648140"/>
            </a:xfrm>
            <a:custGeom>
              <a:avLst/>
              <a:gdLst/>
              <a:ahLst/>
              <a:cxnLst/>
              <a:rect r="r" b="b" t="t" l="l"/>
              <a:pathLst>
                <a:path h="648140" w="14404381">
                  <a:moveTo>
                    <a:pt x="0" y="0"/>
                  </a:moveTo>
                  <a:lnTo>
                    <a:pt x="14404381" y="0"/>
                  </a:lnTo>
                  <a:lnTo>
                    <a:pt x="14404381" y="648140"/>
                  </a:lnTo>
                  <a:lnTo>
                    <a:pt x="0" y="64814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404382" cy="686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8325068" y="2095649"/>
            <a:ext cx="9566828" cy="5933855"/>
          </a:xfrm>
          <a:custGeom>
            <a:avLst/>
            <a:gdLst/>
            <a:ahLst/>
            <a:cxnLst/>
            <a:rect r="r" b="b" t="t" l="l"/>
            <a:pathLst>
              <a:path h="5933855" w="9566828">
                <a:moveTo>
                  <a:pt x="0" y="0"/>
                </a:moveTo>
                <a:lnTo>
                  <a:pt x="9566828" y="0"/>
                </a:lnTo>
                <a:lnTo>
                  <a:pt x="9566828" y="5933855"/>
                </a:lnTo>
                <a:lnTo>
                  <a:pt x="0" y="59338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060438" y="187375"/>
            <a:ext cx="12167125" cy="367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Results – Cache Hit Ratio Performance</a:t>
            </a:r>
          </a:p>
          <a:p>
            <a:pPr algn="ctr">
              <a:lnSpc>
                <a:spcPts val="9799"/>
              </a:lnSpc>
            </a:pPr>
          </a:p>
          <a:p>
            <a:pPr algn="ctr">
              <a:lnSpc>
                <a:spcPts val="979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0" y="1793920"/>
            <a:ext cx="7956462" cy="165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2363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LIRS achieved the highest cache hit ratio at 85% under read-heavy workloads.</a:t>
            </a:r>
          </a:p>
          <a:p>
            <a:pPr algn="ctr">
              <a:lnSpc>
                <a:spcPts val="3308"/>
              </a:lnSpc>
            </a:pPr>
          </a:p>
          <a:p>
            <a:pPr algn="ctr">
              <a:lnSpc>
                <a:spcPts val="3308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92350" y="3062778"/>
            <a:ext cx="7653169" cy="2080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3"/>
              </a:lnSpc>
            </a:pPr>
            <a:r>
              <a:rPr lang="en-US" sz="2766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TinyLFU also performed well by avoiding low-utility cache entries.</a:t>
            </a:r>
          </a:p>
          <a:p>
            <a:pPr algn="ctr">
              <a:lnSpc>
                <a:spcPts val="4426"/>
              </a:lnSpc>
            </a:pPr>
          </a:p>
          <a:p>
            <a:pPr algn="ctr">
              <a:lnSpc>
                <a:spcPts val="4426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0" y="4628827"/>
            <a:ext cx="7864112" cy="1853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5"/>
              </a:lnSpc>
            </a:pPr>
            <a:r>
              <a:rPr lang="en-US" sz="2668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S3-FIFO balanced hit rate with concurrency in dynamic workloads.</a:t>
            </a:r>
          </a:p>
          <a:p>
            <a:pPr algn="ctr">
              <a:lnSpc>
                <a:spcPts val="3735"/>
              </a:lnSpc>
            </a:pPr>
          </a:p>
          <a:p>
            <a:pPr algn="ctr">
              <a:lnSpc>
                <a:spcPts val="3735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371163" y="5977921"/>
            <a:ext cx="7003193" cy="1970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6"/>
              </a:lnSpc>
            </a:pPr>
            <a:r>
              <a:rPr lang="en-US" sz="2825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All strategies outperformed the InnoDB Buffer Pool baseline by over 20%.</a:t>
            </a:r>
          </a:p>
          <a:p>
            <a:pPr algn="ctr">
              <a:lnSpc>
                <a:spcPts val="3956"/>
              </a:lnSpc>
            </a:pPr>
          </a:p>
          <a:p>
            <a:pPr algn="ctr">
              <a:lnSpc>
                <a:spcPts val="3956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270021" y="7351773"/>
            <a:ext cx="7205477" cy="191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8"/>
              </a:lnSpc>
            </a:pPr>
            <a:r>
              <a:rPr lang="en-US" sz="2727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High hit rates confirmed effective reuse of normalized query results.</a:t>
            </a:r>
          </a:p>
          <a:p>
            <a:pPr algn="ctr">
              <a:lnSpc>
                <a:spcPts val="3818"/>
              </a:lnSpc>
            </a:pPr>
          </a:p>
          <a:p>
            <a:pPr algn="ctr">
              <a:lnSpc>
                <a:spcPts val="3818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9841076" y="1851070"/>
            <a:ext cx="17771296" cy="766271"/>
            <a:chOff x="0" y="0"/>
            <a:chExt cx="14041517" cy="6054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041518" cy="605449"/>
            </a:xfrm>
            <a:custGeom>
              <a:avLst/>
              <a:gdLst/>
              <a:ahLst/>
              <a:cxnLst/>
              <a:rect r="r" b="b" t="t" l="l"/>
              <a:pathLst>
                <a:path h="605449" w="14041518">
                  <a:moveTo>
                    <a:pt x="0" y="0"/>
                  </a:moveTo>
                  <a:lnTo>
                    <a:pt x="14041518" y="0"/>
                  </a:lnTo>
                  <a:lnTo>
                    <a:pt x="14041518" y="605449"/>
                  </a:lnTo>
                  <a:lnTo>
                    <a:pt x="0" y="605449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4041517" cy="643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10024776" y="3169791"/>
            <a:ext cx="17954996" cy="828295"/>
            <a:chOff x="0" y="0"/>
            <a:chExt cx="14186663" cy="6544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86663" cy="654456"/>
            </a:xfrm>
            <a:custGeom>
              <a:avLst/>
              <a:gdLst/>
              <a:ahLst/>
              <a:cxnLst/>
              <a:rect r="r" b="b" t="t" l="l"/>
              <a:pathLst>
                <a:path h="654456" w="14186663">
                  <a:moveTo>
                    <a:pt x="0" y="0"/>
                  </a:moveTo>
                  <a:lnTo>
                    <a:pt x="14186663" y="0"/>
                  </a:lnTo>
                  <a:lnTo>
                    <a:pt x="14186663" y="654456"/>
                  </a:lnTo>
                  <a:lnTo>
                    <a:pt x="0" y="654456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186663" cy="692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0024776" y="4642532"/>
            <a:ext cx="17954996" cy="840088"/>
            <a:chOff x="0" y="0"/>
            <a:chExt cx="14186663" cy="6637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86663" cy="663774"/>
            </a:xfrm>
            <a:custGeom>
              <a:avLst/>
              <a:gdLst/>
              <a:ahLst/>
              <a:cxnLst/>
              <a:rect r="r" b="b" t="t" l="l"/>
              <a:pathLst>
                <a:path h="663774" w="14186663">
                  <a:moveTo>
                    <a:pt x="0" y="0"/>
                  </a:moveTo>
                  <a:lnTo>
                    <a:pt x="14186663" y="0"/>
                  </a:lnTo>
                  <a:lnTo>
                    <a:pt x="14186663" y="663774"/>
                  </a:lnTo>
                  <a:lnTo>
                    <a:pt x="0" y="663774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186663" cy="701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0175673" y="6082696"/>
            <a:ext cx="18132135" cy="821403"/>
            <a:chOff x="0" y="0"/>
            <a:chExt cx="14326625" cy="6490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326625" cy="649010"/>
            </a:xfrm>
            <a:custGeom>
              <a:avLst/>
              <a:gdLst/>
              <a:ahLst/>
              <a:cxnLst/>
              <a:rect r="r" b="b" t="t" l="l"/>
              <a:pathLst>
                <a:path h="649010" w="14326625">
                  <a:moveTo>
                    <a:pt x="0" y="0"/>
                  </a:moveTo>
                  <a:lnTo>
                    <a:pt x="14326625" y="0"/>
                  </a:lnTo>
                  <a:lnTo>
                    <a:pt x="14326625" y="649010"/>
                  </a:lnTo>
                  <a:lnTo>
                    <a:pt x="0" y="64901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326625" cy="687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10274084" y="7480618"/>
            <a:ext cx="18230546" cy="820302"/>
            <a:chOff x="0" y="0"/>
            <a:chExt cx="14404382" cy="6481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404381" cy="648140"/>
            </a:xfrm>
            <a:custGeom>
              <a:avLst/>
              <a:gdLst/>
              <a:ahLst/>
              <a:cxnLst/>
              <a:rect r="r" b="b" t="t" l="l"/>
              <a:pathLst>
                <a:path h="648140" w="14404381">
                  <a:moveTo>
                    <a:pt x="0" y="0"/>
                  </a:moveTo>
                  <a:lnTo>
                    <a:pt x="14404381" y="0"/>
                  </a:lnTo>
                  <a:lnTo>
                    <a:pt x="14404381" y="648140"/>
                  </a:lnTo>
                  <a:lnTo>
                    <a:pt x="0" y="64814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404382" cy="686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8354660" y="2205374"/>
            <a:ext cx="9473956" cy="5876251"/>
          </a:xfrm>
          <a:custGeom>
            <a:avLst/>
            <a:gdLst/>
            <a:ahLst/>
            <a:cxnLst/>
            <a:rect r="r" b="b" t="t" l="l"/>
            <a:pathLst>
              <a:path h="5876251" w="9473956">
                <a:moveTo>
                  <a:pt x="0" y="0"/>
                </a:moveTo>
                <a:lnTo>
                  <a:pt x="9473957" y="0"/>
                </a:lnTo>
                <a:lnTo>
                  <a:pt x="9473957" y="5876252"/>
                </a:lnTo>
                <a:lnTo>
                  <a:pt x="0" y="5876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060438" y="154026"/>
            <a:ext cx="12167125" cy="490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Results – Execution Time and Memory</a:t>
            </a:r>
          </a:p>
          <a:p>
            <a:pPr algn="ctr">
              <a:lnSpc>
                <a:spcPts val="9799"/>
              </a:lnSpc>
            </a:pPr>
          </a:p>
          <a:p>
            <a:pPr algn="ctr">
              <a:lnSpc>
                <a:spcPts val="9799"/>
              </a:lnSpc>
            </a:pPr>
          </a:p>
          <a:p>
            <a:pPr algn="ctr">
              <a:lnSpc>
                <a:spcPts val="979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0" y="1793920"/>
            <a:ext cx="7956462" cy="2072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2363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Query execution times dropped by 25–30% in warm cache conditions.</a:t>
            </a:r>
          </a:p>
          <a:p>
            <a:pPr algn="ctr">
              <a:lnSpc>
                <a:spcPts val="3308"/>
              </a:lnSpc>
            </a:pPr>
          </a:p>
          <a:p>
            <a:pPr algn="ctr">
              <a:lnSpc>
                <a:spcPts val="3308"/>
              </a:lnSpc>
            </a:pPr>
          </a:p>
          <a:p>
            <a:pPr algn="ctr">
              <a:lnSpc>
                <a:spcPts val="3308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46175" y="3112641"/>
            <a:ext cx="7653169" cy="2526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666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TinyLFU and S3-FIFO showed minimal overhead during cache lookup.</a:t>
            </a:r>
          </a:p>
          <a:p>
            <a:pPr algn="ctr">
              <a:lnSpc>
                <a:spcPts val="3873"/>
              </a:lnSpc>
            </a:pPr>
          </a:p>
          <a:p>
            <a:pPr algn="ctr">
              <a:lnSpc>
                <a:spcPts val="4426"/>
              </a:lnSpc>
            </a:pPr>
          </a:p>
          <a:p>
            <a:pPr algn="ctr">
              <a:lnSpc>
                <a:spcPts val="4426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0" y="4628827"/>
            <a:ext cx="7864112" cy="231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5"/>
              </a:lnSpc>
            </a:pPr>
            <a:r>
              <a:rPr lang="en-US" sz="2668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LIRS maintained performance under memory-constrained environments.</a:t>
            </a:r>
          </a:p>
          <a:p>
            <a:pPr algn="ctr">
              <a:lnSpc>
                <a:spcPts val="3735"/>
              </a:lnSpc>
            </a:pPr>
          </a:p>
          <a:p>
            <a:pPr algn="ctr">
              <a:lnSpc>
                <a:spcPts val="3735"/>
              </a:lnSpc>
            </a:pPr>
          </a:p>
          <a:p>
            <a:pPr algn="ctr">
              <a:lnSpc>
                <a:spcPts val="3735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371163" y="5977921"/>
            <a:ext cx="7003193" cy="1970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6"/>
              </a:lnSpc>
            </a:pPr>
            <a:r>
              <a:rPr lang="en-US" sz="2825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TinyLFU used under 2% additional memory for frequency tracking.</a:t>
            </a:r>
          </a:p>
          <a:p>
            <a:pPr algn="ctr">
              <a:lnSpc>
                <a:spcPts val="3956"/>
              </a:lnSpc>
            </a:pPr>
          </a:p>
          <a:p>
            <a:pPr algn="ctr">
              <a:lnSpc>
                <a:spcPts val="3956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270021" y="7351773"/>
            <a:ext cx="7205477" cy="191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8"/>
              </a:lnSpc>
            </a:pPr>
            <a:r>
              <a:rPr lang="en-US" sz="2727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The caching layer introduced negligible latency during query admission.</a:t>
            </a:r>
          </a:p>
          <a:p>
            <a:pPr algn="ctr">
              <a:lnSpc>
                <a:spcPts val="3818"/>
              </a:lnSpc>
            </a:pPr>
          </a:p>
          <a:p>
            <a:pPr algn="ctr">
              <a:lnSpc>
                <a:spcPts val="3818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9841076" y="1851070"/>
            <a:ext cx="17771296" cy="766271"/>
            <a:chOff x="0" y="0"/>
            <a:chExt cx="14041517" cy="6054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041518" cy="605449"/>
            </a:xfrm>
            <a:custGeom>
              <a:avLst/>
              <a:gdLst/>
              <a:ahLst/>
              <a:cxnLst/>
              <a:rect r="r" b="b" t="t" l="l"/>
              <a:pathLst>
                <a:path h="605449" w="14041518">
                  <a:moveTo>
                    <a:pt x="0" y="0"/>
                  </a:moveTo>
                  <a:lnTo>
                    <a:pt x="14041518" y="0"/>
                  </a:lnTo>
                  <a:lnTo>
                    <a:pt x="14041518" y="605449"/>
                  </a:lnTo>
                  <a:lnTo>
                    <a:pt x="0" y="605449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4041517" cy="643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10024776" y="3169791"/>
            <a:ext cx="17954996" cy="828295"/>
            <a:chOff x="0" y="0"/>
            <a:chExt cx="14186663" cy="6544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86663" cy="654456"/>
            </a:xfrm>
            <a:custGeom>
              <a:avLst/>
              <a:gdLst/>
              <a:ahLst/>
              <a:cxnLst/>
              <a:rect r="r" b="b" t="t" l="l"/>
              <a:pathLst>
                <a:path h="654456" w="14186663">
                  <a:moveTo>
                    <a:pt x="0" y="0"/>
                  </a:moveTo>
                  <a:lnTo>
                    <a:pt x="14186663" y="0"/>
                  </a:lnTo>
                  <a:lnTo>
                    <a:pt x="14186663" y="654456"/>
                  </a:lnTo>
                  <a:lnTo>
                    <a:pt x="0" y="654456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186663" cy="692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0024776" y="4642532"/>
            <a:ext cx="17954996" cy="840088"/>
            <a:chOff x="0" y="0"/>
            <a:chExt cx="14186663" cy="6637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86663" cy="663774"/>
            </a:xfrm>
            <a:custGeom>
              <a:avLst/>
              <a:gdLst/>
              <a:ahLst/>
              <a:cxnLst/>
              <a:rect r="r" b="b" t="t" l="l"/>
              <a:pathLst>
                <a:path h="663774" w="14186663">
                  <a:moveTo>
                    <a:pt x="0" y="0"/>
                  </a:moveTo>
                  <a:lnTo>
                    <a:pt x="14186663" y="0"/>
                  </a:lnTo>
                  <a:lnTo>
                    <a:pt x="14186663" y="663774"/>
                  </a:lnTo>
                  <a:lnTo>
                    <a:pt x="0" y="663774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186663" cy="701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0175673" y="6082696"/>
            <a:ext cx="18132135" cy="821403"/>
            <a:chOff x="0" y="0"/>
            <a:chExt cx="14326625" cy="6490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326625" cy="649010"/>
            </a:xfrm>
            <a:custGeom>
              <a:avLst/>
              <a:gdLst/>
              <a:ahLst/>
              <a:cxnLst/>
              <a:rect r="r" b="b" t="t" l="l"/>
              <a:pathLst>
                <a:path h="649010" w="14326625">
                  <a:moveTo>
                    <a:pt x="0" y="0"/>
                  </a:moveTo>
                  <a:lnTo>
                    <a:pt x="14326625" y="0"/>
                  </a:lnTo>
                  <a:lnTo>
                    <a:pt x="14326625" y="649010"/>
                  </a:lnTo>
                  <a:lnTo>
                    <a:pt x="0" y="64901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326625" cy="687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10274084" y="7480618"/>
            <a:ext cx="18230546" cy="820302"/>
            <a:chOff x="0" y="0"/>
            <a:chExt cx="14404382" cy="6481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404381" cy="648140"/>
            </a:xfrm>
            <a:custGeom>
              <a:avLst/>
              <a:gdLst/>
              <a:ahLst/>
              <a:cxnLst/>
              <a:rect r="r" b="b" t="t" l="l"/>
              <a:pathLst>
                <a:path h="648140" w="14404381">
                  <a:moveTo>
                    <a:pt x="0" y="0"/>
                  </a:moveTo>
                  <a:lnTo>
                    <a:pt x="14404381" y="0"/>
                  </a:lnTo>
                  <a:lnTo>
                    <a:pt x="14404381" y="648140"/>
                  </a:lnTo>
                  <a:lnTo>
                    <a:pt x="0" y="64814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404382" cy="686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9413508" y="1139954"/>
            <a:ext cx="7080778" cy="4417035"/>
          </a:xfrm>
          <a:custGeom>
            <a:avLst/>
            <a:gdLst/>
            <a:ahLst/>
            <a:cxnLst/>
            <a:rect r="r" b="b" t="t" l="l"/>
            <a:pathLst>
              <a:path h="4417035" w="7080778">
                <a:moveTo>
                  <a:pt x="0" y="0"/>
                </a:moveTo>
                <a:lnTo>
                  <a:pt x="7080778" y="0"/>
                </a:lnTo>
                <a:lnTo>
                  <a:pt x="7080778" y="4417035"/>
                </a:lnTo>
                <a:lnTo>
                  <a:pt x="0" y="4417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581873" y="5817080"/>
            <a:ext cx="6744048" cy="4204304"/>
          </a:xfrm>
          <a:custGeom>
            <a:avLst/>
            <a:gdLst/>
            <a:ahLst/>
            <a:cxnLst/>
            <a:rect r="r" b="b" t="t" l="l"/>
            <a:pathLst>
              <a:path h="4204304" w="6744048">
                <a:moveTo>
                  <a:pt x="0" y="0"/>
                </a:moveTo>
                <a:lnTo>
                  <a:pt x="6744048" y="0"/>
                </a:lnTo>
                <a:lnTo>
                  <a:pt x="6744048" y="4204304"/>
                </a:lnTo>
                <a:lnTo>
                  <a:pt x="0" y="4204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90904" y="-57723"/>
            <a:ext cx="16388815" cy="614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Results – Adaptability Across Workloads</a:t>
            </a:r>
          </a:p>
          <a:p>
            <a:pPr algn="ctr">
              <a:lnSpc>
                <a:spcPts val="9799"/>
              </a:lnSpc>
            </a:pPr>
          </a:p>
          <a:p>
            <a:pPr algn="ctr">
              <a:lnSpc>
                <a:spcPts val="9799"/>
              </a:lnSpc>
            </a:pPr>
          </a:p>
          <a:p>
            <a:pPr algn="ctr">
              <a:lnSpc>
                <a:spcPts val="9799"/>
              </a:lnSpc>
            </a:pPr>
          </a:p>
          <a:p>
            <a:pPr algn="ctr">
              <a:lnSpc>
                <a:spcPts val="9799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-245274" y="1803445"/>
            <a:ext cx="8354660" cy="184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9"/>
              </a:lnSpc>
            </a:pPr>
            <a:r>
              <a:rPr lang="en-US" sz="2349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LIRS excelled in analytical scenarios with repeated long-term queries.</a:t>
            </a:r>
          </a:p>
          <a:p>
            <a:pPr algn="ctr">
              <a:lnSpc>
                <a:spcPts val="2729"/>
              </a:lnSpc>
            </a:pPr>
          </a:p>
          <a:p>
            <a:pPr algn="ctr">
              <a:lnSpc>
                <a:spcPts val="2729"/>
              </a:lnSpc>
            </a:pPr>
          </a:p>
          <a:p>
            <a:pPr algn="ctr">
              <a:lnSpc>
                <a:spcPts val="272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05471" y="3015678"/>
            <a:ext cx="7653169" cy="2570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3"/>
              </a:lnSpc>
            </a:pPr>
            <a:r>
              <a:rPr lang="en-US" sz="2766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TinyLFU handled mixed and bursty access patterns with high selectivity.</a:t>
            </a:r>
          </a:p>
          <a:p>
            <a:pPr algn="ctr">
              <a:lnSpc>
                <a:spcPts val="3873"/>
              </a:lnSpc>
            </a:pPr>
          </a:p>
          <a:p>
            <a:pPr algn="ctr">
              <a:lnSpc>
                <a:spcPts val="4426"/>
              </a:lnSpc>
            </a:pPr>
          </a:p>
          <a:p>
            <a:pPr algn="ctr">
              <a:lnSpc>
                <a:spcPts val="4426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0" y="4628827"/>
            <a:ext cx="7864112" cy="231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5"/>
              </a:lnSpc>
            </a:pPr>
            <a:r>
              <a:rPr lang="en-US" sz="2668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 S3-FIFO performed best under high concurrency and transactional loads.</a:t>
            </a:r>
          </a:p>
          <a:p>
            <a:pPr algn="ctr">
              <a:lnSpc>
                <a:spcPts val="3735"/>
              </a:lnSpc>
            </a:pPr>
          </a:p>
          <a:p>
            <a:pPr algn="ctr">
              <a:lnSpc>
                <a:spcPts val="3735"/>
              </a:lnSpc>
            </a:pPr>
          </a:p>
          <a:p>
            <a:pPr algn="ctr">
              <a:lnSpc>
                <a:spcPts val="3735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-168500" y="5993656"/>
            <a:ext cx="7738223" cy="246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6"/>
              </a:lnSpc>
            </a:pPr>
            <a:r>
              <a:rPr lang="en-US" sz="2825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The system dynamically adapted to workload changes without reconfiguration.</a:t>
            </a:r>
          </a:p>
          <a:p>
            <a:pPr algn="ctr">
              <a:lnSpc>
                <a:spcPts val="3956"/>
              </a:lnSpc>
            </a:pPr>
          </a:p>
          <a:p>
            <a:pPr algn="ctr">
              <a:lnSpc>
                <a:spcPts val="3956"/>
              </a:lnSpc>
            </a:pPr>
          </a:p>
          <a:p>
            <a:pPr algn="ctr">
              <a:lnSpc>
                <a:spcPts val="3956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270021" y="7351773"/>
            <a:ext cx="7205477" cy="239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8"/>
              </a:lnSpc>
            </a:pPr>
            <a:r>
              <a:rPr lang="en-US" sz="2727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Each strategy demonstrated clear strengths depending on workload type.</a:t>
            </a:r>
          </a:p>
          <a:p>
            <a:pPr algn="ctr">
              <a:lnSpc>
                <a:spcPts val="3818"/>
              </a:lnSpc>
            </a:pPr>
          </a:p>
          <a:p>
            <a:pPr algn="ctr">
              <a:lnSpc>
                <a:spcPts val="3818"/>
              </a:lnSpc>
            </a:pPr>
          </a:p>
          <a:p>
            <a:pPr algn="ctr">
              <a:lnSpc>
                <a:spcPts val="3818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95605" y="3420910"/>
            <a:ext cx="7146081" cy="3639822"/>
            <a:chOff x="0" y="0"/>
            <a:chExt cx="11821199" cy="60210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821199" cy="6021070"/>
            </a:xfrm>
            <a:custGeom>
              <a:avLst/>
              <a:gdLst/>
              <a:ahLst/>
              <a:cxnLst/>
              <a:rect r="r" b="b" t="t" l="l"/>
              <a:pathLst>
                <a:path h="6021070" w="11821199">
                  <a:moveTo>
                    <a:pt x="0" y="6021070"/>
                  </a:moveTo>
                  <a:lnTo>
                    <a:pt x="1373679" y="0"/>
                  </a:lnTo>
                  <a:lnTo>
                    <a:pt x="11821199" y="0"/>
                  </a:lnTo>
                  <a:lnTo>
                    <a:pt x="10447520" y="6021070"/>
                  </a:lnTo>
                  <a:close/>
                </a:path>
              </a:pathLst>
            </a:custGeom>
            <a:blipFill>
              <a:blip r:embed="rId3"/>
              <a:stretch>
                <a:fillRect l="0" t="-2518" r="0" b="-2518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453044" y="-65488"/>
            <a:ext cx="6855475" cy="3240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04"/>
              </a:lnSpc>
            </a:pPr>
            <a:r>
              <a:rPr lang="en-US" sz="9288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      Conclusion</a:t>
            </a:r>
          </a:p>
          <a:p>
            <a:pPr algn="l">
              <a:lnSpc>
                <a:spcPts val="13004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8513382" y="1887578"/>
            <a:ext cx="18132135" cy="821403"/>
            <a:chOff x="0" y="0"/>
            <a:chExt cx="14326625" cy="6490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26625" cy="649010"/>
            </a:xfrm>
            <a:custGeom>
              <a:avLst/>
              <a:gdLst/>
              <a:ahLst/>
              <a:cxnLst/>
              <a:rect r="r" b="b" t="t" l="l"/>
              <a:pathLst>
                <a:path h="649010" w="14326625">
                  <a:moveTo>
                    <a:pt x="0" y="0"/>
                  </a:moveTo>
                  <a:lnTo>
                    <a:pt x="14326625" y="0"/>
                  </a:lnTo>
                  <a:lnTo>
                    <a:pt x="14326625" y="649010"/>
                  </a:lnTo>
                  <a:lnTo>
                    <a:pt x="0" y="64901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326625" cy="687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486126" y="3420910"/>
            <a:ext cx="18132135" cy="821403"/>
            <a:chOff x="0" y="0"/>
            <a:chExt cx="14326625" cy="6490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326625" cy="649010"/>
            </a:xfrm>
            <a:custGeom>
              <a:avLst/>
              <a:gdLst/>
              <a:ahLst/>
              <a:cxnLst/>
              <a:rect r="r" b="b" t="t" l="l"/>
              <a:pathLst>
                <a:path h="649010" w="14326625">
                  <a:moveTo>
                    <a:pt x="0" y="0"/>
                  </a:moveTo>
                  <a:lnTo>
                    <a:pt x="14326625" y="0"/>
                  </a:lnTo>
                  <a:lnTo>
                    <a:pt x="14326625" y="649010"/>
                  </a:lnTo>
                  <a:lnTo>
                    <a:pt x="0" y="64901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326625" cy="687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486126" y="4830120"/>
            <a:ext cx="18132135" cy="821403"/>
            <a:chOff x="0" y="0"/>
            <a:chExt cx="14326625" cy="6490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326625" cy="649010"/>
            </a:xfrm>
            <a:custGeom>
              <a:avLst/>
              <a:gdLst/>
              <a:ahLst/>
              <a:cxnLst/>
              <a:rect r="r" b="b" t="t" l="l"/>
              <a:pathLst>
                <a:path h="649010" w="14326625">
                  <a:moveTo>
                    <a:pt x="0" y="0"/>
                  </a:moveTo>
                  <a:lnTo>
                    <a:pt x="14326625" y="0"/>
                  </a:lnTo>
                  <a:lnTo>
                    <a:pt x="14326625" y="649010"/>
                  </a:lnTo>
                  <a:lnTo>
                    <a:pt x="0" y="64901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326625" cy="687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434653" y="6181603"/>
            <a:ext cx="18132135" cy="821403"/>
            <a:chOff x="0" y="0"/>
            <a:chExt cx="14326625" cy="64900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326625" cy="649010"/>
            </a:xfrm>
            <a:custGeom>
              <a:avLst/>
              <a:gdLst/>
              <a:ahLst/>
              <a:cxnLst/>
              <a:rect r="r" b="b" t="t" l="l"/>
              <a:pathLst>
                <a:path h="649010" w="14326625">
                  <a:moveTo>
                    <a:pt x="0" y="0"/>
                  </a:moveTo>
                  <a:lnTo>
                    <a:pt x="14326625" y="0"/>
                  </a:lnTo>
                  <a:lnTo>
                    <a:pt x="14326625" y="649010"/>
                  </a:lnTo>
                  <a:lnTo>
                    <a:pt x="0" y="64901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326625" cy="687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8434653" y="1969523"/>
            <a:ext cx="9957529" cy="142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We successfully reintroduced query result caching into MySQL 8.0.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4339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8434653" y="3373285"/>
            <a:ext cx="9670436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Our framework integrates LIRS, TinyLFU, and S3-FIFO as modular strategies.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8513382" y="4909063"/>
            <a:ext cx="9670436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All caching strategies significantly improved hit rates and reduced latency.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8434653" y="6353053"/>
            <a:ext cx="9878800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The system maintained full ACID compliance and thread safety throughout.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29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434653" y="7844668"/>
            <a:ext cx="18132135" cy="821403"/>
            <a:chOff x="0" y="0"/>
            <a:chExt cx="14326625" cy="64900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4326625" cy="649010"/>
            </a:xfrm>
            <a:custGeom>
              <a:avLst/>
              <a:gdLst/>
              <a:ahLst/>
              <a:cxnLst/>
              <a:rect r="r" b="b" t="t" l="l"/>
              <a:pathLst>
                <a:path h="649010" w="14326625">
                  <a:moveTo>
                    <a:pt x="0" y="0"/>
                  </a:moveTo>
                  <a:lnTo>
                    <a:pt x="14326625" y="0"/>
                  </a:lnTo>
                  <a:lnTo>
                    <a:pt x="14326625" y="649010"/>
                  </a:lnTo>
                  <a:lnTo>
                    <a:pt x="0" y="64901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4326625" cy="687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8409200" y="7797043"/>
            <a:ext cx="9878800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This work proves that intelligent caching is both feasible and beneficial in modern SQL engines.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1479" y="2648517"/>
            <a:ext cx="6209105" cy="5685787"/>
          </a:xfrm>
          <a:custGeom>
            <a:avLst/>
            <a:gdLst/>
            <a:ahLst/>
            <a:cxnLst/>
            <a:rect r="r" b="b" t="t" l="l"/>
            <a:pathLst>
              <a:path h="5685787" w="6209105">
                <a:moveTo>
                  <a:pt x="0" y="0"/>
                </a:moveTo>
                <a:lnTo>
                  <a:pt x="6209105" y="0"/>
                </a:lnTo>
                <a:lnTo>
                  <a:pt x="6209105" y="5685787"/>
                </a:lnTo>
                <a:lnTo>
                  <a:pt x="0" y="5685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599837" y="1762125"/>
            <a:ext cx="9246886" cy="852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Modern applications often execute the same queries repeatedly, especially in dashboards and APIs.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Without query-level caching, MySQL must fully reprocesses identical queries each time.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This leads to unnecessary CPU usage, increased I/O, and slower performance.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Developers are forced to manage caching externally, increasing complxexity and inconsistency.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We aim to reintroduce efficient, engine-level caching to simplify development and boost performance.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039445" y="197177"/>
            <a:ext cx="9839624" cy="2451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7"/>
              </a:lnSpc>
            </a:pPr>
            <a:r>
              <a:rPr lang="en-US" sz="6991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                       Motivation</a:t>
            </a:r>
          </a:p>
          <a:p>
            <a:pPr algn="l">
              <a:lnSpc>
                <a:spcPts val="9787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79480" y="-65488"/>
            <a:ext cx="6329039" cy="3240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04"/>
              </a:lnSpc>
            </a:pPr>
            <a:r>
              <a:rPr lang="en-US" sz="9288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  Future work</a:t>
            </a:r>
          </a:p>
          <a:p>
            <a:pPr algn="l">
              <a:lnSpc>
                <a:spcPts val="13004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8513382" y="1887578"/>
            <a:ext cx="18132135" cy="821403"/>
            <a:chOff x="0" y="0"/>
            <a:chExt cx="14326625" cy="6490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326625" cy="649010"/>
            </a:xfrm>
            <a:custGeom>
              <a:avLst/>
              <a:gdLst/>
              <a:ahLst/>
              <a:cxnLst/>
              <a:rect r="r" b="b" t="t" l="l"/>
              <a:pathLst>
                <a:path h="649010" w="14326625">
                  <a:moveTo>
                    <a:pt x="0" y="0"/>
                  </a:moveTo>
                  <a:lnTo>
                    <a:pt x="14326625" y="0"/>
                  </a:lnTo>
                  <a:lnTo>
                    <a:pt x="14326625" y="649010"/>
                  </a:lnTo>
                  <a:lnTo>
                    <a:pt x="0" y="64901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326625" cy="687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486126" y="3420910"/>
            <a:ext cx="18132135" cy="821403"/>
            <a:chOff x="0" y="0"/>
            <a:chExt cx="14326625" cy="6490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326625" cy="649010"/>
            </a:xfrm>
            <a:custGeom>
              <a:avLst/>
              <a:gdLst/>
              <a:ahLst/>
              <a:cxnLst/>
              <a:rect r="r" b="b" t="t" l="l"/>
              <a:pathLst>
                <a:path h="649010" w="14326625">
                  <a:moveTo>
                    <a:pt x="0" y="0"/>
                  </a:moveTo>
                  <a:lnTo>
                    <a:pt x="14326625" y="0"/>
                  </a:lnTo>
                  <a:lnTo>
                    <a:pt x="14326625" y="649010"/>
                  </a:lnTo>
                  <a:lnTo>
                    <a:pt x="0" y="64901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326625" cy="687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486126" y="4830120"/>
            <a:ext cx="18132135" cy="821403"/>
            <a:chOff x="0" y="0"/>
            <a:chExt cx="14326625" cy="64900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326625" cy="649010"/>
            </a:xfrm>
            <a:custGeom>
              <a:avLst/>
              <a:gdLst/>
              <a:ahLst/>
              <a:cxnLst/>
              <a:rect r="r" b="b" t="t" l="l"/>
              <a:pathLst>
                <a:path h="649010" w="14326625">
                  <a:moveTo>
                    <a:pt x="0" y="0"/>
                  </a:moveTo>
                  <a:lnTo>
                    <a:pt x="14326625" y="0"/>
                  </a:lnTo>
                  <a:lnTo>
                    <a:pt x="14326625" y="649010"/>
                  </a:lnTo>
                  <a:lnTo>
                    <a:pt x="0" y="64901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326625" cy="687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434653" y="6181603"/>
            <a:ext cx="18132135" cy="821403"/>
            <a:chOff x="0" y="0"/>
            <a:chExt cx="14326625" cy="64900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326625" cy="649010"/>
            </a:xfrm>
            <a:custGeom>
              <a:avLst/>
              <a:gdLst/>
              <a:ahLst/>
              <a:cxnLst/>
              <a:rect r="r" b="b" t="t" l="l"/>
              <a:pathLst>
                <a:path h="649010" w="14326625">
                  <a:moveTo>
                    <a:pt x="0" y="0"/>
                  </a:moveTo>
                  <a:lnTo>
                    <a:pt x="14326625" y="0"/>
                  </a:lnTo>
                  <a:lnTo>
                    <a:pt x="14326625" y="649010"/>
                  </a:lnTo>
                  <a:lnTo>
                    <a:pt x="0" y="64901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4326625" cy="687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434653" y="1807598"/>
            <a:ext cx="9509663" cy="2270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9"/>
              </a:lnSpc>
            </a:pPr>
            <a:r>
              <a:rPr lang="en-US" sz="2578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We plan to explore hybrid caching strategies combining LIRS, TinyLFU, and S3-FIFO.</a:t>
            </a:r>
          </a:p>
          <a:p>
            <a:pPr algn="ctr">
              <a:lnSpc>
                <a:spcPts val="3609"/>
              </a:lnSpc>
            </a:pPr>
          </a:p>
          <a:p>
            <a:pPr algn="ctr">
              <a:lnSpc>
                <a:spcPts val="3208"/>
              </a:lnSpc>
            </a:pPr>
          </a:p>
          <a:p>
            <a:pPr algn="ctr">
              <a:lnSpc>
                <a:spcPts val="4144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8434653" y="3373285"/>
            <a:ext cx="9670436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Machine learning could guide adaptive cache admission and eviction decisions.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8513382" y="4796177"/>
            <a:ext cx="9670436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Support for multi-layer caching with disk-based spillover is under consideration.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8434653" y="6318272"/>
            <a:ext cx="9878800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We aim to extend this framework to other databases like PostgreSQL.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8434653" y="7844668"/>
            <a:ext cx="18132135" cy="821403"/>
            <a:chOff x="0" y="0"/>
            <a:chExt cx="14326625" cy="64900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326625" cy="649010"/>
            </a:xfrm>
            <a:custGeom>
              <a:avLst/>
              <a:gdLst/>
              <a:ahLst/>
              <a:cxnLst/>
              <a:rect r="r" b="b" t="t" l="l"/>
              <a:pathLst>
                <a:path h="649010" w="14326625">
                  <a:moveTo>
                    <a:pt x="0" y="0"/>
                  </a:moveTo>
                  <a:lnTo>
                    <a:pt x="14326625" y="0"/>
                  </a:lnTo>
                  <a:lnTo>
                    <a:pt x="14326625" y="649010"/>
                  </a:lnTo>
                  <a:lnTo>
                    <a:pt x="0" y="64901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4326625" cy="687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380593" y="3124449"/>
            <a:ext cx="7375528" cy="4038102"/>
          </a:xfrm>
          <a:custGeom>
            <a:avLst/>
            <a:gdLst/>
            <a:ahLst/>
            <a:cxnLst/>
            <a:rect r="r" b="b" t="t" l="l"/>
            <a:pathLst>
              <a:path h="4038102" w="7375528">
                <a:moveTo>
                  <a:pt x="0" y="0"/>
                </a:moveTo>
                <a:lnTo>
                  <a:pt x="7375528" y="0"/>
                </a:lnTo>
                <a:lnTo>
                  <a:pt x="7375528" y="4038102"/>
                </a:lnTo>
                <a:lnTo>
                  <a:pt x="0" y="4038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30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09200" y="7797043"/>
            <a:ext cx="9878800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EFF"/>
                </a:solidFill>
                <a:latin typeface="Antic"/>
                <a:ea typeface="Antic"/>
                <a:cs typeface="Antic"/>
                <a:sym typeface="Antic"/>
              </a:rPr>
              <a:t>Future benchmarks will include real-world applications and cloud-native workloads.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319342"/>
            <a:ext cx="942795" cy="868223"/>
            <a:chOff x="0" y="0"/>
            <a:chExt cx="1130657" cy="10412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0657" cy="1041226"/>
            </a:xfrm>
            <a:custGeom>
              <a:avLst/>
              <a:gdLst/>
              <a:ahLst/>
              <a:cxnLst/>
              <a:rect r="r" b="b" t="t" l="l"/>
              <a:pathLst>
                <a:path h="1041226" w="1130657">
                  <a:moveTo>
                    <a:pt x="0" y="0"/>
                  </a:moveTo>
                  <a:lnTo>
                    <a:pt x="1130657" y="0"/>
                  </a:lnTo>
                  <a:lnTo>
                    <a:pt x="1130657" y="1041226"/>
                  </a:lnTo>
                  <a:lnTo>
                    <a:pt x="0" y="1041226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30657" cy="1088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54685" y="2752709"/>
            <a:ext cx="959321" cy="890891"/>
            <a:chOff x="0" y="0"/>
            <a:chExt cx="1150476" cy="10684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0476" cy="1068411"/>
            </a:xfrm>
            <a:custGeom>
              <a:avLst/>
              <a:gdLst/>
              <a:ahLst/>
              <a:cxnLst/>
              <a:rect r="r" b="b" t="t" l="l"/>
              <a:pathLst>
                <a:path h="1068411" w="1150476">
                  <a:moveTo>
                    <a:pt x="0" y="0"/>
                  </a:moveTo>
                  <a:lnTo>
                    <a:pt x="1150476" y="0"/>
                  </a:lnTo>
                  <a:lnTo>
                    <a:pt x="1150476" y="1068411"/>
                  </a:lnTo>
                  <a:lnTo>
                    <a:pt x="0" y="1068411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150476" cy="1116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4685" y="4246154"/>
            <a:ext cx="985306" cy="857642"/>
            <a:chOff x="0" y="0"/>
            <a:chExt cx="1181640" cy="10285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1640" cy="1028537"/>
            </a:xfrm>
            <a:custGeom>
              <a:avLst/>
              <a:gdLst/>
              <a:ahLst/>
              <a:cxnLst/>
              <a:rect r="r" b="b" t="t" l="l"/>
              <a:pathLst>
                <a:path h="1028537" w="1181640">
                  <a:moveTo>
                    <a:pt x="0" y="0"/>
                  </a:moveTo>
                  <a:lnTo>
                    <a:pt x="1181640" y="0"/>
                  </a:lnTo>
                  <a:lnTo>
                    <a:pt x="1181640" y="1028537"/>
                  </a:lnTo>
                  <a:lnTo>
                    <a:pt x="0" y="1028537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181640" cy="1076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41693" y="5956196"/>
            <a:ext cx="985306" cy="857642"/>
            <a:chOff x="0" y="0"/>
            <a:chExt cx="1181640" cy="102853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81640" cy="1028537"/>
            </a:xfrm>
            <a:custGeom>
              <a:avLst/>
              <a:gdLst/>
              <a:ahLst/>
              <a:cxnLst/>
              <a:rect r="r" b="b" t="t" l="l"/>
              <a:pathLst>
                <a:path h="1028537" w="1181640">
                  <a:moveTo>
                    <a:pt x="0" y="0"/>
                  </a:moveTo>
                  <a:lnTo>
                    <a:pt x="1181640" y="0"/>
                  </a:lnTo>
                  <a:lnTo>
                    <a:pt x="1181640" y="1028537"/>
                  </a:lnTo>
                  <a:lnTo>
                    <a:pt x="0" y="1028537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181640" cy="1076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7499246"/>
            <a:ext cx="985306" cy="857642"/>
            <a:chOff x="0" y="0"/>
            <a:chExt cx="1181640" cy="10285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81640" cy="1028537"/>
            </a:xfrm>
            <a:custGeom>
              <a:avLst/>
              <a:gdLst/>
              <a:ahLst/>
              <a:cxnLst/>
              <a:rect r="r" b="b" t="t" l="l"/>
              <a:pathLst>
                <a:path h="1028537" w="1181640">
                  <a:moveTo>
                    <a:pt x="0" y="0"/>
                  </a:moveTo>
                  <a:lnTo>
                    <a:pt x="1181640" y="0"/>
                  </a:lnTo>
                  <a:lnTo>
                    <a:pt x="1181640" y="1028537"/>
                  </a:lnTo>
                  <a:lnTo>
                    <a:pt x="0" y="1028537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181640" cy="1076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342766" y="120780"/>
            <a:ext cx="9602468" cy="226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References</a:t>
            </a:r>
          </a:p>
          <a:p>
            <a:pPr algn="ctr">
              <a:lnSpc>
                <a:spcPts val="839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16903" y="1458179"/>
            <a:ext cx="95459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8530" y="4367500"/>
            <a:ext cx="50564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379336" y="1271717"/>
            <a:ext cx="7462882" cy="2129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2421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 Jiang, S., &amp; Zhang, X. (2002). LIRS: An Efficient Low Inter-reference Recency Set Replacement Policy. ACM SIGMETRICS.</a:t>
            </a:r>
          </a:p>
          <a:p>
            <a:pPr algn="l">
              <a:lnSpc>
                <a:spcPts val="3390"/>
              </a:lnSpc>
            </a:pPr>
          </a:p>
          <a:p>
            <a:pPr algn="l">
              <a:lnSpc>
                <a:spcPts val="339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379336" y="2695559"/>
            <a:ext cx="7959136" cy="13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EFEFF"/>
                </a:solidFill>
                <a:latin typeface="Antic Bold"/>
                <a:ea typeface="Antic Bold"/>
                <a:cs typeface="Antic Bold"/>
                <a:sym typeface="Antic Bold"/>
              </a:rPr>
              <a:t>Einziger, G., et al. (2015). TinyLFU: A Highly Efficient Cache Admission Policy. ACM TOS, 11(4), 1–31.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2295062" y="4198529"/>
            <a:ext cx="8127683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Yang, C., Li, Z., &amp; Sun, W. (2023). S3-FIFO: A Three-Static-Queue FIFO Cache Algorithm. IEEE Trans. on Computers.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126716" y="2941768"/>
            <a:ext cx="78927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81523" y="6008671"/>
            <a:ext cx="50564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10789" y="5775613"/>
            <a:ext cx="8127683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Sinaga, M. R. S., &amp; Sibarani, M. (2016). Caching Database to Reduce Query Response Time. IJCA, 975, 8887.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294516" y="7585363"/>
            <a:ext cx="479660" cy="472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4"/>
              </a:lnSpc>
              <a:spcBef>
                <a:spcPct val="0"/>
              </a:spcBef>
            </a:pPr>
            <a:r>
              <a:rPr lang="en-US" b="true" sz="2845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210789" y="7464713"/>
            <a:ext cx="8127683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 Ni, L., Han, Y., &amp; Wu, J. (2018). Optimization of Cache Extension in MySQL. JDBSA, 24(3), 113–127.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grpSp>
        <p:nvGrpSpPr>
          <p:cNvPr name="Group 28" id="28"/>
          <p:cNvGrpSpPr/>
          <p:nvPr/>
        </p:nvGrpSpPr>
        <p:grpSpPr>
          <a:xfrm rot="0">
            <a:off x="10737320" y="1445162"/>
            <a:ext cx="963624" cy="857642"/>
            <a:chOff x="0" y="0"/>
            <a:chExt cx="1155636" cy="102853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55636" cy="1028537"/>
            </a:xfrm>
            <a:custGeom>
              <a:avLst/>
              <a:gdLst/>
              <a:ahLst/>
              <a:cxnLst/>
              <a:rect r="r" b="b" t="t" l="l"/>
              <a:pathLst>
                <a:path h="1028537" w="1155636">
                  <a:moveTo>
                    <a:pt x="0" y="0"/>
                  </a:moveTo>
                  <a:lnTo>
                    <a:pt x="1155636" y="0"/>
                  </a:lnTo>
                  <a:lnTo>
                    <a:pt x="1155636" y="1028537"/>
                  </a:lnTo>
                  <a:lnTo>
                    <a:pt x="0" y="1028537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1155636" cy="1076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0966309" y="1607480"/>
            <a:ext cx="50564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880083" y="1295390"/>
            <a:ext cx="6238196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Granbohm, C., &amp; Nordin, A. (2019). Dynamic Caching for App-Side Caching. ACM SoCC.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31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0737320" y="3184616"/>
            <a:ext cx="963624" cy="771917"/>
            <a:chOff x="0" y="0"/>
            <a:chExt cx="1155636" cy="92573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55636" cy="925731"/>
            </a:xfrm>
            <a:custGeom>
              <a:avLst/>
              <a:gdLst/>
              <a:ahLst/>
              <a:cxnLst/>
              <a:rect r="r" b="b" t="t" l="l"/>
              <a:pathLst>
                <a:path h="925731" w="1155636">
                  <a:moveTo>
                    <a:pt x="0" y="0"/>
                  </a:moveTo>
                  <a:lnTo>
                    <a:pt x="1155636" y="0"/>
                  </a:lnTo>
                  <a:lnTo>
                    <a:pt x="1155636" y="925731"/>
                  </a:lnTo>
                  <a:lnTo>
                    <a:pt x="0" y="925731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1155636" cy="973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0966309" y="3299112"/>
            <a:ext cx="50564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0737320" y="4741954"/>
            <a:ext cx="963624" cy="857642"/>
            <a:chOff x="0" y="0"/>
            <a:chExt cx="1155636" cy="102853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155636" cy="1028537"/>
            </a:xfrm>
            <a:custGeom>
              <a:avLst/>
              <a:gdLst/>
              <a:ahLst/>
              <a:cxnLst/>
              <a:rect r="r" b="b" t="t" l="l"/>
              <a:pathLst>
                <a:path h="1028537" w="1155636">
                  <a:moveTo>
                    <a:pt x="0" y="0"/>
                  </a:moveTo>
                  <a:lnTo>
                    <a:pt x="1155636" y="0"/>
                  </a:lnTo>
                  <a:lnTo>
                    <a:pt x="1155636" y="1028537"/>
                  </a:lnTo>
                  <a:lnTo>
                    <a:pt x="0" y="1028537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1155636" cy="1076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0966309" y="4899313"/>
            <a:ext cx="50564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880083" y="2902237"/>
            <a:ext cx="6238196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 MySQL Documentation Team. MySQL 5.7 Reference Manual – Query Cache. Oracle, 2013–2023.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1880083" y="4543408"/>
            <a:ext cx="6238196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MySQL Documentation Team. MySQL 8.4 Reference Manual – Buffering and Caching. Oracle, 2013–2025.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grpSp>
        <p:nvGrpSpPr>
          <p:cNvPr name="Group 44" id="44"/>
          <p:cNvGrpSpPr/>
          <p:nvPr/>
        </p:nvGrpSpPr>
        <p:grpSpPr>
          <a:xfrm rot="0">
            <a:off x="10737320" y="6385017"/>
            <a:ext cx="963624" cy="879325"/>
            <a:chOff x="0" y="0"/>
            <a:chExt cx="1155636" cy="105454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155636" cy="1054540"/>
            </a:xfrm>
            <a:custGeom>
              <a:avLst/>
              <a:gdLst/>
              <a:ahLst/>
              <a:cxnLst/>
              <a:rect r="r" b="b" t="t" l="l"/>
              <a:pathLst>
                <a:path h="1054540" w="1155636">
                  <a:moveTo>
                    <a:pt x="0" y="0"/>
                  </a:moveTo>
                  <a:lnTo>
                    <a:pt x="1155636" y="0"/>
                  </a:lnTo>
                  <a:lnTo>
                    <a:pt x="1155636" y="1054540"/>
                  </a:lnTo>
                  <a:lnTo>
                    <a:pt x="0" y="105454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1155636" cy="1102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0966309" y="6494946"/>
            <a:ext cx="50564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880083" y="6145500"/>
            <a:ext cx="6238196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Ren, Q., Dunham, M. H., &amp; Kumar, V. (2003). Semantic Caching and Query Processing. IEEE TKDE, 15(1), 192–210.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grpSp>
        <p:nvGrpSpPr>
          <p:cNvPr name="Group 49" id="49"/>
          <p:cNvGrpSpPr/>
          <p:nvPr/>
        </p:nvGrpSpPr>
        <p:grpSpPr>
          <a:xfrm rot="0">
            <a:off x="10737320" y="7928067"/>
            <a:ext cx="963624" cy="857642"/>
            <a:chOff x="0" y="0"/>
            <a:chExt cx="1155636" cy="1028537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155636" cy="1028537"/>
            </a:xfrm>
            <a:custGeom>
              <a:avLst/>
              <a:gdLst/>
              <a:ahLst/>
              <a:cxnLst/>
              <a:rect r="r" b="b" t="t" l="l"/>
              <a:pathLst>
                <a:path h="1028537" w="1155636">
                  <a:moveTo>
                    <a:pt x="0" y="0"/>
                  </a:moveTo>
                  <a:lnTo>
                    <a:pt x="1155636" y="0"/>
                  </a:lnTo>
                  <a:lnTo>
                    <a:pt x="1155636" y="1028537"/>
                  </a:lnTo>
                  <a:lnTo>
                    <a:pt x="0" y="1028537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47625"/>
              <a:ext cx="1155636" cy="1076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10966309" y="7997767"/>
            <a:ext cx="50564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880083" y="7693509"/>
            <a:ext cx="6238196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Hellerstein, J. M., &amp; Naughton, J. F. (1996). Query Execution Techniques for Caching Expensive Methods. ACM SIGMOD, 423–434.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67795" y="1236825"/>
            <a:ext cx="13711488" cy="7678433"/>
          </a:xfrm>
          <a:custGeom>
            <a:avLst/>
            <a:gdLst/>
            <a:ahLst/>
            <a:cxnLst/>
            <a:rect r="r" b="b" t="t" l="l"/>
            <a:pathLst>
              <a:path h="7678433" w="13711488">
                <a:moveTo>
                  <a:pt x="0" y="0"/>
                </a:moveTo>
                <a:lnTo>
                  <a:pt x="13711488" y="0"/>
                </a:lnTo>
                <a:lnTo>
                  <a:pt x="13711488" y="7678433"/>
                </a:lnTo>
                <a:lnTo>
                  <a:pt x="0" y="7678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1695759"/>
            <a:ext cx="789274" cy="815737"/>
            <a:chOff x="0" y="0"/>
            <a:chExt cx="946546" cy="978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6546" cy="978281"/>
            </a:xfrm>
            <a:custGeom>
              <a:avLst/>
              <a:gdLst/>
              <a:ahLst/>
              <a:cxnLst/>
              <a:rect r="r" b="b" t="t" l="l"/>
              <a:pathLst>
                <a:path h="978281" w="946546">
                  <a:moveTo>
                    <a:pt x="0" y="0"/>
                  </a:moveTo>
                  <a:lnTo>
                    <a:pt x="946546" y="0"/>
                  </a:lnTo>
                  <a:lnTo>
                    <a:pt x="946546" y="978281"/>
                  </a:lnTo>
                  <a:lnTo>
                    <a:pt x="0" y="978281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946546" cy="1025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18015" y="3767655"/>
            <a:ext cx="841245" cy="735527"/>
            <a:chOff x="0" y="0"/>
            <a:chExt cx="1008873" cy="8820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8873" cy="882089"/>
            </a:xfrm>
            <a:custGeom>
              <a:avLst/>
              <a:gdLst/>
              <a:ahLst/>
              <a:cxnLst/>
              <a:rect r="r" b="b" t="t" l="l"/>
              <a:pathLst>
                <a:path h="882089" w="1008873">
                  <a:moveTo>
                    <a:pt x="0" y="0"/>
                  </a:moveTo>
                  <a:lnTo>
                    <a:pt x="1008873" y="0"/>
                  </a:lnTo>
                  <a:lnTo>
                    <a:pt x="1008873" y="882089"/>
                  </a:lnTo>
                  <a:lnTo>
                    <a:pt x="0" y="882089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008873" cy="929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01488" y="5186423"/>
            <a:ext cx="874298" cy="795317"/>
            <a:chOff x="0" y="0"/>
            <a:chExt cx="1048511" cy="9537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8511" cy="953793"/>
            </a:xfrm>
            <a:custGeom>
              <a:avLst/>
              <a:gdLst/>
              <a:ahLst/>
              <a:cxnLst/>
              <a:rect r="r" b="b" t="t" l="l"/>
              <a:pathLst>
                <a:path h="953793" w="1048511">
                  <a:moveTo>
                    <a:pt x="0" y="0"/>
                  </a:moveTo>
                  <a:lnTo>
                    <a:pt x="1048511" y="0"/>
                  </a:lnTo>
                  <a:lnTo>
                    <a:pt x="1048511" y="953793"/>
                  </a:lnTo>
                  <a:lnTo>
                    <a:pt x="0" y="95379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48511" cy="1001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092029" y="6782938"/>
            <a:ext cx="870764" cy="808119"/>
            <a:chOff x="0" y="0"/>
            <a:chExt cx="1044273" cy="96914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4273" cy="969145"/>
            </a:xfrm>
            <a:custGeom>
              <a:avLst/>
              <a:gdLst/>
              <a:ahLst/>
              <a:cxnLst/>
              <a:rect r="r" b="b" t="t" l="l"/>
              <a:pathLst>
                <a:path h="969145" w="1044273">
                  <a:moveTo>
                    <a:pt x="0" y="0"/>
                  </a:moveTo>
                  <a:lnTo>
                    <a:pt x="1044273" y="0"/>
                  </a:lnTo>
                  <a:lnTo>
                    <a:pt x="1044273" y="969145"/>
                  </a:lnTo>
                  <a:lnTo>
                    <a:pt x="0" y="969145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044273" cy="1016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32774" y="8450181"/>
            <a:ext cx="870764" cy="808119"/>
            <a:chOff x="0" y="0"/>
            <a:chExt cx="1044273" cy="96914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4273" cy="969145"/>
            </a:xfrm>
            <a:custGeom>
              <a:avLst/>
              <a:gdLst/>
              <a:ahLst/>
              <a:cxnLst/>
              <a:rect r="r" b="b" t="t" l="l"/>
              <a:pathLst>
                <a:path h="969145" w="1044273">
                  <a:moveTo>
                    <a:pt x="0" y="0"/>
                  </a:moveTo>
                  <a:lnTo>
                    <a:pt x="1044273" y="0"/>
                  </a:lnTo>
                  <a:lnTo>
                    <a:pt x="1044273" y="969145"/>
                  </a:lnTo>
                  <a:lnTo>
                    <a:pt x="0" y="969145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044273" cy="1016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490204" y="2947155"/>
            <a:ext cx="6178246" cy="4113577"/>
          </a:xfrm>
          <a:custGeom>
            <a:avLst/>
            <a:gdLst/>
            <a:ahLst/>
            <a:cxnLst/>
            <a:rect r="r" b="b" t="t" l="l"/>
            <a:pathLst>
              <a:path h="4113577" w="6178246">
                <a:moveTo>
                  <a:pt x="0" y="0"/>
                </a:moveTo>
                <a:lnTo>
                  <a:pt x="6178247" y="0"/>
                </a:lnTo>
                <a:lnTo>
                  <a:pt x="6178247" y="4113577"/>
                </a:lnTo>
                <a:lnTo>
                  <a:pt x="0" y="41135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554087" y="79446"/>
            <a:ext cx="12696930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        Problem with Native Query Cache</a:t>
            </a:r>
          </a:p>
          <a:p>
            <a:pPr algn="l">
              <a:lnSpc>
                <a:spcPts val="979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144000" y="1808353"/>
            <a:ext cx="84831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60317" y="1451902"/>
            <a:ext cx="6943035" cy="247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MySQL’s original Query Cache was globally invalidated by any table update.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144000" y="3840144"/>
            <a:ext cx="78927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60317" y="3495226"/>
            <a:ext cx="6935664" cy="185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This caused cache entries to be flushed even for unrelated queries.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9328326" y="5301801"/>
            <a:ext cx="50564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60317" y="5095829"/>
            <a:ext cx="8330047" cy="1788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5"/>
              </a:lnSpc>
            </a:pPr>
            <a:r>
              <a:rPr lang="en-US" sz="3389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It could not scale under high-concurrency environments due to coarse locking.</a:t>
            </a:r>
          </a:p>
          <a:p>
            <a:pPr algn="l">
              <a:lnSpc>
                <a:spcPts val="4745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173519" y="6942728"/>
            <a:ext cx="78927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160317" y="6584206"/>
            <a:ext cx="8127683" cy="232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330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Frequent invalidations led to low cache effectiveness and inconsistent performance.</a:t>
            </a:r>
          </a:p>
          <a:p>
            <a:pPr algn="l">
              <a:lnSpc>
                <a:spcPts val="4629"/>
              </a:lnSpc>
            </a:pPr>
          </a:p>
          <a:p>
            <a:pPr algn="l">
              <a:lnSpc>
                <a:spcPts val="4629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9092029" y="8538386"/>
            <a:ext cx="841245" cy="544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6"/>
              </a:lnSpc>
              <a:spcBef>
                <a:spcPct val="0"/>
              </a:spcBef>
            </a:pPr>
            <a:r>
              <a:rPr lang="en-US" sz="319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160317" y="8214442"/>
            <a:ext cx="8127683" cy="173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330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As a result, the Query Cache was deprecated and removed in version 8.0.</a:t>
            </a:r>
          </a:p>
          <a:p>
            <a:pPr algn="l">
              <a:lnSpc>
                <a:spcPts val="46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1695759"/>
            <a:ext cx="789274" cy="815737"/>
            <a:chOff x="0" y="0"/>
            <a:chExt cx="946546" cy="978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6546" cy="978281"/>
            </a:xfrm>
            <a:custGeom>
              <a:avLst/>
              <a:gdLst/>
              <a:ahLst/>
              <a:cxnLst/>
              <a:rect r="r" b="b" t="t" l="l"/>
              <a:pathLst>
                <a:path h="978281" w="946546">
                  <a:moveTo>
                    <a:pt x="0" y="0"/>
                  </a:moveTo>
                  <a:lnTo>
                    <a:pt x="946546" y="0"/>
                  </a:lnTo>
                  <a:lnTo>
                    <a:pt x="946546" y="978281"/>
                  </a:lnTo>
                  <a:lnTo>
                    <a:pt x="0" y="978281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946546" cy="1025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32774" y="3306102"/>
            <a:ext cx="841245" cy="735527"/>
            <a:chOff x="0" y="0"/>
            <a:chExt cx="1008873" cy="8820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8873" cy="882089"/>
            </a:xfrm>
            <a:custGeom>
              <a:avLst/>
              <a:gdLst/>
              <a:ahLst/>
              <a:cxnLst/>
              <a:rect r="r" b="b" t="t" l="l"/>
              <a:pathLst>
                <a:path h="882089" w="1008873">
                  <a:moveTo>
                    <a:pt x="0" y="0"/>
                  </a:moveTo>
                  <a:lnTo>
                    <a:pt x="1008873" y="0"/>
                  </a:lnTo>
                  <a:lnTo>
                    <a:pt x="1008873" y="882089"/>
                  </a:lnTo>
                  <a:lnTo>
                    <a:pt x="0" y="882089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008873" cy="929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01488" y="4917929"/>
            <a:ext cx="874298" cy="795317"/>
            <a:chOff x="0" y="0"/>
            <a:chExt cx="1048511" cy="9537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8511" cy="953793"/>
            </a:xfrm>
            <a:custGeom>
              <a:avLst/>
              <a:gdLst/>
              <a:ahLst/>
              <a:cxnLst/>
              <a:rect r="r" b="b" t="t" l="l"/>
              <a:pathLst>
                <a:path h="953793" w="1048511">
                  <a:moveTo>
                    <a:pt x="0" y="0"/>
                  </a:moveTo>
                  <a:lnTo>
                    <a:pt x="1048511" y="0"/>
                  </a:lnTo>
                  <a:lnTo>
                    <a:pt x="1048511" y="953793"/>
                  </a:lnTo>
                  <a:lnTo>
                    <a:pt x="0" y="95379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48511" cy="1001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05022" y="6760996"/>
            <a:ext cx="870764" cy="808119"/>
            <a:chOff x="0" y="0"/>
            <a:chExt cx="1044273" cy="96914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4273" cy="969145"/>
            </a:xfrm>
            <a:custGeom>
              <a:avLst/>
              <a:gdLst/>
              <a:ahLst/>
              <a:cxnLst/>
              <a:rect r="r" b="b" t="t" l="l"/>
              <a:pathLst>
                <a:path h="969145" w="1044273">
                  <a:moveTo>
                    <a:pt x="0" y="0"/>
                  </a:moveTo>
                  <a:lnTo>
                    <a:pt x="1044273" y="0"/>
                  </a:lnTo>
                  <a:lnTo>
                    <a:pt x="1044273" y="969145"/>
                  </a:lnTo>
                  <a:lnTo>
                    <a:pt x="0" y="969145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044273" cy="1016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58759" y="8450181"/>
            <a:ext cx="870764" cy="808119"/>
            <a:chOff x="0" y="0"/>
            <a:chExt cx="1044273" cy="96914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4273" cy="969145"/>
            </a:xfrm>
            <a:custGeom>
              <a:avLst/>
              <a:gdLst/>
              <a:ahLst/>
              <a:cxnLst/>
              <a:rect r="r" b="b" t="t" l="l"/>
              <a:pathLst>
                <a:path h="969145" w="1044273">
                  <a:moveTo>
                    <a:pt x="0" y="0"/>
                  </a:moveTo>
                  <a:lnTo>
                    <a:pt x="1044273" y="0"/>
                  </a:lnTo>
                  <a:lnTo>
                    <a:pt x="1044273" y="969145"/>
                  </a:lnTo>
                  <a:lnTo>
                    <a:pt x="0" y="969145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044273" cy="1016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592063" y="2381907"/>
            <a:ext cx="5218176" cy="5244073"/>
          </a:xfrm>
          <a:custGeom>
            <a:avLst/>
            <a:gdLst/>
            <a:ahLst/>
            <a:cxnLst/>
            <a:rect r="r" b="b" t="t" l="l"/>
            <a:pathLst>
              <a:path h="5244073" w="5218176">
                <a:moveTo>
                  <a:pt x="0" y="0"/>
                </a:moveTo>
                <a:lnTo>
                  <a:pt x="5218176" y="0"/>
                </a:lnTo>
                <a:lnTo>
                  <a:pt x="5218176" y="5244073"/>
                </a:lnTo>
                <a:lnTo>
                  <a:pt x="0" y="5244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554087" y="79446"/>
            <a:ext cx="12696930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                               Objectives </a:t>
            </a:r>
          </a:p>
          <a:p>
            <a:pPr algn="l">
              <a:lnSpc>
                <a:spcPts val="979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144000" y="1808353"/>
            <a:ext cx="84831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60317" y="1470952"/>
            <a:ext cx="7425242" cy="172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We aim to design a modular, pluggable caching framework within MySQL.</a:t>
            </a:r>
          </a:p>
          <a:p>
            <a:pPr algn="l">
              <a:lnSpc>
                <a:spcPts val="4620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173519" y="3320714"/>
            <a:ext cx="78927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47133" y="2948286"/>
            <a:ext cx="8120312" cy="172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The system must support interchangeable strategies like LIRS, TinyLFU, and S3-FIFO.</a:t>
            </a:r>
          </a:p>
          <a:p>
            <a:pPr algn="l">
              <a:lnSpc>
                <a:spcPts val="4620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9285814" y="5038128"/>
            <a:ext cx="50564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60317" y="4520406"/>
            <a:ext cx="8114499" cy="2319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1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Caching should be integrated between query parsing and execution without violating ACID properties.</a:t>
            </a:r>
          </a:p>
          <a:p>
            <a:pPr algn="l">
              <a:lnSpc>
                <a:spcPts val="4622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158759" y="6857868"/>
            <a:ext cx="78927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160317" y="6543450"/>
            <a:ext cx="8127683" cy="173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330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Each strategy must adhere to a unified interface for admission, eviction, and lookup.</a:t>
            </a:r>
          </a:p>
          <a:p>
            <a:pPr algn="l">
              <a:lnSpc>
                <a:spcPts val="4629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9173519" y="8483514"/>
            <a:ext cx="841245" cy="544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6"/>
              </a:lnSpc>
              <a:spcBef>
                <a:spcPct val="0"/>
              </a:spcBef>
            </a:pPr>
            <a:r>
              <a:rPr lang="en-US" sz="319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160317" y="8049086"/>
            <a:ext cx="8127683" cy="232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330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Our design should enable flexible experimentation and minimal disruption to MySQL’s core.</a:t>
            </a:r>
          </a:p>
          <a:p>
            <a:pPr algn="l">
              <a:lnSpc>
                <a:spcPts val="46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1695759"/>
            <a:ext cx="789274" cy="815737"/>
            <a:chOff x="0" y="0"/>
            <a:chExt cx="946546" cy="978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6546" cy="978281"/>
            </a:xfrm>
            <a:custGeom>
              <a:avLst/>
              <a:gdLst/>
              <a:ahLst/>
              <a:cxnLst/>
              <a:rect r="r" b="b" t="t" l="l"/>
              <a:pathLst>
                <a:path h="978281" w="946546">
                  <a:moveTo>
                    <a:pt x="0" y="0"/>
                  </a:moveTo>
                  <a:lnTo>
                    <a:pt x="946546" y="0"/>
                  </a:lnTo>
                  <a:lnTo>
                    <a:pt x="946546" y="978281"/>
                  </a:lnTo>
                  <a:lnTo>
                    <a:pt x="0" y="978281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946546" cy="1025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62293" y="3196882"/>
            <a:ext cx="841245" cy="735527"/>
            <a:chOff x="0" y="0"/>
            <a:chExt cx="1008873" cy="8820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8873" cy="882089"/>
            </a:xfrm>
            <a:custGeom>
              <a:avLst/>
              <a:gdLst/>
              <a:ahLst/>
              <a:cxnLst/>
              <a:rect r="r" b="b" t="t" l="l"/>
              <a:pathLst>
                <a:path h="882089" w="1008873">
                  <a:moveTo>
                    <a:pt x="0" y="0"/>
                  </a:moveTo>
                  <a:lnTo>
                    <a:pt x="1008873" y="0"/>
                  </a:lnTo>
                  <a:lnTo>
                    <a:pt x="1008873" y="882089"/>
                  </a:lnTo>
                  <a:lnTo>
                    <a:pt x="0" y="882089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008873" cy="929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5767" y="4622873"/>
            <a:ext cx="874298" cy="795317"/>
            <a:chOff x="0" y="0"/>
            <a:chExt cx="1048511" cy="9537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8511" cy="953793"/>
            </a:xfrm>
            <a:custGeom>
              <a:avLst/>
              <a:gdLst/>
              <a:ahLst/>
              <a:cxnLst/>
              <a:rect r="r" b="b" t="t" l="l"/>
              <a:pathLst>
                <a:path h="953793" w="1048511">
                  <a:moveTo>
                    <a:pt x="0" y="0"/>
                  </a:moveTo>
                  <a:lnTo>
                    <a:pt x="1048511" y="0"/>
                  </a:lnTo>
                  <a:lnTo>
                    <a:pt x="1048511" y="953793"/>
                  </a:lnTo>
                  <a:lnTo>
                    <a:pt x="0" y="95379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48511" cy="1001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9300" y="6126198"/>
            <a:ext cx="870764" cy="808119"/>
            <a:chOff x="0" y="0"/>
            <a:chExt cx="1044273" cy="96914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4273" cy="969145"/>
            </a:xfrm>
            <a:custGeom>
              <a:avLst/>
              <a:gdLst/>
              <a:ahLst/>
              <a:cxnLst/>
              <a:rect r="r" b="b" t="t" l="l"/>
              <a:pathLst>
                <a:path h="969145" w="1044273">
                  <a:moveTo>
                    <a:pt x="0" y="0"/>
                  </a:moveTo>
                  <a:lnTo>
                    <a:pt x="1044273" y="0"/>
                  </a:lnTo>
                  <a:lnTo>
                    <a:pt x="1044273" y="969145"/>
                  </a:lnTo>
                  <a:lnTo>
                    <a:pt x="0" y="969145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044273" cy="1016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03255" y="7801091"/>
            <a:ext cx="870764" cy="808119"/>
            <a:chOff x="0" y="0"/>
            <a:chExt cx="1044273" cy="96914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4273" cy="969145"/>
            </a:xfrm>
            <a:custGeom>
              <a:avLst/>
              <a:gdLst/>
              <a:ahLst/>
              <a:cxnLst/>
              <a:rect r="r" b="b" t="t" l="l"/>
              <a:pathLst>
                <a:path h="969145" w="1044273">
                  <a:moveTo>
                    <a:pt x="0" y="0"/>
                  </a:moveTo>
                  <a:lnTo>
                    <a:pt x="1044273" y="0"/>
                  </a:lnTo>
                  <a:lnTo>
                    <a:pt x="1044273" y="969145"/>
                  </a:lnTo>
                  <a:lnTo>
                    <a:pt x="0" y="969145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044273" cy="1016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592063" y="2381907"/>
            <a:ext cx="5218176" cy="5244073"/>
          </a:xfrm>
          <a:custGeom>
            <a:avLst/>
            <a:gdLst/>
            <a:ahLst/>
            <a:cxnLst/>
            <a:rect r="r" b="b" t="t" l="l"/>
            <a:pathLst>
              <a:path h="5244073" w="5218176">
                <a:moveTo>
                  <a:pt x="0" y="0"/>
                </a:moveTo>
                <a:lnTo>
                  <a:pt x="5218176" y="0"/>
                </a:lnTo>
                <a:lnTo>
                  <a:pt x="5218176" y="5244073"/>
                </a:lnTo>
                <a:lnTo>
                  <a:pt x="0" y="5244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554087" y="79446"/>
            <a:ext cx="12696930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                               Objectives </a:t>
            </a:r>
          </a:p>
          <a:p>
            <a:pPr algn="l">
              <a:lnSpc>
                <a:spcPts val="979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144000" y="1808353"/>
            <a:ext cx="84831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60317" y="1338808"/>
            <a:ext cx="7623210" cy="173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3"/>
              </a:lnSpc>
            </a:pPr>
            <a:r>
              <a:rPr lang="en-US" sz="328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To implement LIRS, TinyLFU, and S3-FIFO as independent, tunable caching modules.</a:t>
            </a:r>
          </a:p>
          <a:p>
            <a:pPr algn="l">
              <a:lnSpc>
                <a:spcPts val="4603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188278" y="3269370"/>
            <a:ext cx="78927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47133" y="2896943"/>
            <a:ext cx="8120312" cy="172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The system to include benchmarking tools using TPC-H and SysBench workloads.</a:t>
            </a:r>
          </a:p>
          <a:p>
            <a:pPr algn="l">
              <a:lnSpc>
                <a:spcPts val="4620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9330093" y="4814290"/>
            <a:ext cx="50564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60317" y="4391241"/>
            <a:ext cx="8114499" cy="1734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1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We aim to evaluate performance gains in latency, hit rate, and memory usage.</a:t>
            </a:r>
          </a:p>
          <a:p>
            <a:pPr algn="l">
              <a:lnSpc>
                <a:spcPts val="4622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14264" y="6218290"/>
            <a:ext cx="78927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160317" y="5839993"/>
            <a:ext cx="8127683" cy="173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330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Our solution must support multi-threaded execution and maintain thread safety.</a:t>
            </a:r>
          </a:p>
          <a:p>
            <a:pPr algn="l">
              <a:lnSpc>
                <a:spcPts val="4629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9118015" y="7943966"/>
            <a:ext cx="841245" cy="544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6"/>
              </a:lnSpc>
              <a:spcBef>
                <a:spcPct val="0"/>
              </a:spcBef>
            </a:pPr>
            <a:r>
              <a:rPr lang="en-US" sz="319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160317" y="7481215"/>
            <a:ext cx="8127683" cy="232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330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The framework should be generalizable to future MySQL versions and other SQL engines.</a:t>
            </a:r>
          </a:p>
          <a:p>
            <a:pPr algn="l">
              <a:lnSpc>
                <a:spcPts val="46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1695759"/>
            <a:ext cx="789274" cy="815737"/>
            <a:chOff x="0" y="0"/>
            <a:chExt cx="946546" cy="978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6546" cy="978281"/>
            </a:xfrm>
            <a:custGeom>
              <a:avLst/>
              <a:gdLst/>
              <a:ahLst/>
              <a:cxnLst/>
              <a:rect r="r" b="b" t="t" l="l"/>
              <a:pathLst>
                <a:path h="978281" w="946546">
                  <a:moveTo>
                    <a:pt x="0" y="0"/>
                  </a:moveTo>
                  <a:lnTo>
                    <a:pt x="946546" y="0"/>
                  </a:lnTo>
                  <a:lnTo>
                    <a:pt x="946546" y="978281"/>
                  </a:lnTo>
                  <a:lnTo>
                    <a:pt x="0" y="978281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946546" cy="1025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62293" y="3196882"/>
            <a:ext cx="841245" cy="735527"/>
            <a:chOff x="0" y="0"/>
            <a:chExt cx="1008873" cy="8820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8873" cy="882089"/>
            </a:xfrm>
            <a:custGeom>
              <a:avLst/>
              <a:gdLst/>
              <a:ahLst/>
              <a:cxnLst/>
              <a:rect r="r" b="b" t="t" l="l"/>
              <a:pathLst>
                <a:path h="882089" w="1008873">
                  <a:moveTo>
                    <a:pt x="0" y="0"/>
                  </a:moveTo>
                  <a:lnTo>
                    <a:pt x="1008873" y="0"/>
                  </a:lnTo>
                  <a:lnTo>
                    <a:pt x="1008873" y="882089"/>
                  </a:lnTo>
                  <a:lnTo>
                    <a:pt x="0" y="882089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008873" cy="929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5767" y="4622873"/>
            <a:ext cx="874298" cy="795317"/>
            <a:chOff x="0" y="0"/>
            <a:chExt cx="1048511" cy="9537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8511" cy="953793"/>
            </a:xfrm>
            <a:custGeom>
              <a:avLst/>
              <a:gdLst/>
              <a:ahLst/>
              <a:cxnLst/>
              <a:rect r="r" b="b" t="t" l="l"/>
              <a:pathLst>
                <a:path h="953793" w="1048511">
                  <a:moveTo>
                    <a:pt x="0" y="0"/>
                  </a:moveTo>
                  <a:lnTo>
                    <a:pt x="1048511" y="0"/>
                  </a:lnTo>
                  <a:lnTo>
                    <a:pt x="1048511" y="953793"/>
                  </a:lnTo>
                  <a:lnTo>
                    <a:pt x="0" y="95379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48511" cy="1001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9300" y="6126198"/>
            <a:ext cx="870764" cy="808119"/>
            <a:chOff x="0" y="0"/>
            <a:chExt cx="1044273" cy="96914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4273" cy="969145"/>
            </a:xfrm>
            <a:custGeom>
              <a:avLst/>
              <a:gdLst/>
              <a:ahLst/>
              <a:cxnLst/>
              <a:rect r="r" b="b" t="t" l="l"/>
              <a:pathLst>
                <a:path h="969145" w="1044273">
                  <a:moveTo>
                    <a:pt x="0" y="0"/>
                  </a:moveTo>
                  <a:lnTo>
                    <a:pt x="1044273" y="0"/>
                  </a:lnTo>
                  <a:lnTo>
                    <a:pt x="1044273" y="969145"/>
                  </a:lnTo>
                  <a:lnTo>
                    <a:pt x="0" y="969145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044273" cy="1016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44000" y="7810616"/>
            <a:ext cx="900283" cy="865269"/>
            <a:chOff x="0" y="0"/>
            <a:chExt cx="1079674" cy="103768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79674" cy="1037683"/>
            </a:xfrm>
            <a:custGeom>
              <a:avLst/>
              <a:gdLst/>
              <a:ahLst/>
              <a:cxnLst/>
              <a:rect r="r" b="b" t="t" l="l"/>
              <a:pathLst>
                <a:path h="1037683" w="1079674">
                  <a:moveTo>
                    <a:pt x="0" y="0"/>
                  </a:moveTo>
                  <a:lnTo>
                    <a:pt x="1079674" y="0"/>
                  </a:lnTo>
                  <a:lnTo>
                    <a:pt x="1079674" y="1037683"/>
                  </a:lnTo>
                  <a:lnTo>
                    <a:pt x="0" y="103768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079674" cy="108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533219" y="2103628"/>
            <a:ext cx="7711910" cy="5519308"/>
          </a:xfrm>
          <a:custGeom>
            <a:avLst/>
            <a:gdLst/>
            <a:ahLst/>
            <a:cxnLst/>
            <a:rect r="r" b="b" t="t" l="l"/>
            <a:pathLst>
              <a:path h="5519308" w="7711910">
                <a:moveTo>
                  <a:pt x="0" y="0"/>
                </a:moveTo>
                <a:lnTo>
                  <a:pt x="7711909" y="0"/>
                </a:lnTo>
                <a:lnTo>
                  <a:pt x="7711909" y="5519308"/>
                </a:lnTo>
                <a:lnTo>
                  <a:pt x="0" y="55193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554087" y="79446"/>
            <a:ext cx="12696930" cy="367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                           Related Work </a:t>
            </a:r>
          </a:p>
          <a:p>
            <a:pPr algn="l">
              <a:lnSpc>
                <a:spcPts val="9799"/>
              </a:lnSpc>
            </a:pPr>
          </a:p>
          <a:p>
            <a:pPr algn="l">
              <a:lnSpc>
                <a:spcPts val="979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144000" y="1808353"/>
            <a:ext cx="84831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67688" y="1426248"/>
            <a:ext cx="7623210" cy="173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3"/>
              </a:lnSpc>
            </a:pPr>
            <a:r>
              <a:rPr lang="en-US" sz="328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LIRS was proposed to overcome LRU’s weakness in tracking long-term reuse.</a:t>
            </a:r>
          </a:p>
          <a:p>
            <a:pPr algn="l">
              <a:lnSpc>
                <a:spcPts val="4603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188278" y="3269370"/>
            <a:ext cx="78927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67688" y="2896943"/>
            <a:ext cx="8120312" cy="172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It uses reuse distance and dynamically maintains LIR and HIR blocks.</a:t>
            </a:r>
          </a:p>
          <a:p>
            <a:pPr algn="l">
              <a:lnSpc>
                <a:spcPts val="4620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9330093" y="4814290"/>
            <a:ext cx="50564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60317" y="4391241"/>
            <a:ext cx="8114499" cy="1734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1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Prior LIRS applications focus on block-level caches, not query-level reuse.</a:t>
            </a:r>
          </a:p>
          <a:p>
            <a:pPr algn="l">
              <a:lnSpc>
                <a:spcPts val="4622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14264" y="6218290"/>
            <a:ext cx="78927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160317" y="5839993"/>
            <a:ext cx="8127683" cy="173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330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TinyLFU emphasizes cache admission using probabilistic frequency tracking.</a:t>
            </a:r>
          </a:p>
          <a:p>
            <a:pPr algn="l">
              <a:lnSpc>
                <a:spcPts val="4629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9145767" y="7943966"/>
            <a:ext cx="841245" cy="544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6"/>
              </a:lnSpc>
              <a:spcBef>
                <a:spcPct val="0"/>
              </a:spcBef>
            </a:pPr>
            <a:r>
              <a:rPr lang="en-US" sz="319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160317" y="7586250"/>
            <a:ext cx="8127683" cy="173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330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It has proven effective in web caches but not yet in SQL engines.</a:t>
            </a:r>
          </a:p>
          <a:p>
            <a:pPr algn="l">
              <a:lnSpc>
                <a:spcPts val="46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1695759"/>
            <a:ext cx="789274" cy="815737"/>
            <a:chOff x="0" y="0"/>
            <a:chExt cx="946546" cy="978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6546" cy="978281"/>
            </a:xfrm>
            <a:custGeom>
              <a:avLst/>
              <a:gdLst/>
              <a:ahLst/>
              <a:cxnLst/>
              <a:rect r="r" b="b" t="t" l="l"/>
              <a:pathLst>
                <a:path h="978281" w="946546">
                  <a:moveTo>
                    <a:pt x="0" y="0"/>
                  </a:moveTo>
                  <a:lnTo>
                    <a:pt x="946546" y="0"/>
                  </a:lnTo>
                  <a:lnTo>
                    <a:pt x="946546" y="978281"/>
                  </a:lnTo>
                  <a:lnTo>
                    <a:pt x="0" y="978281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946546" cy="1025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62293" y="3196882"/>
            <a:ext cx="841245" cy="735527"/>
            <a:chOff x="0" y="0"/>
            <a:chExt cx="1008873" cy="8820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8873" cy="882089"/>
            </a:xfrm>
            <a:custGeom>
              <a:avLst/>
              <a:gdLst/>
              <a:ahLst/>
              <a:cxnLst/>
              <a:rect r="r" b="b" t="t" l="l"/>
              <a:pathLst>
                <a:path h="882089" w="1008873">
                  <a:moveTo>
                    <a:pt x="0" y="0"/>
                  </a:moveTo>
                  <a:lnTo>
                    <a:pt x="1008873" y="0"/>
                  </a:lnTo>
                  <a:lnTo>
                    <a:pt x="1008873" y="882089"/>
                  </a:lnTo>
                  <a:lnTo>
                    <a:pt x="0" y="882089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008873" cy="929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5767" y="4622873"/>
            <a:ext cx="874298" cy="795317"/>
            <a:chOff x="0" y="0"/>
            <a:chExt cx="1048511" cy="9537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8511" cy="953793"/>
            </a:xfrm>
            <a:custGeom>
              <a:avLst/>
              <a:gdLst/>
              <a:ahLst/>
              <a:cxnLst/>
              <a:rect r="r" b="b" t="t" l="l"/>
              <a:pathLst>
                <a:path h="953793" w="1048511">
                  <a:moveTo>
                    <a:pt x="0" y="0"/>
                  </a:moveTo>
                  <a:lnTo>
                    <a:pt x="1048511" y="0"/>
                  </a:lnTo>
                  <a:lnTo>
                    <a:pt x="1048511" y="953793"/>
                  </a:lnTo>
                  <a:lnTo>
                    <a:pt x="0" y="95379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48511" cy="1001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9300" y="6126198"/>
            <a:ext cx="870764" cy="808119"/>
            <a:chOff x="0" y="0"/>
            <a:chExt cx="1044273" cy="96914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4273" cy="969145"/>
            </a:xfrm>
            <a:custGeom>
              <a:avLst/>
              <a:gdLst/>
              <a:ahLst/>
              <a:cxnLst/>
              <a:rect r="r" b="b" t="t" l="l"/>
              <a:pathLst>
                <a:path h="969145" w="1044273">
                  <a:moveTo>
                    <a:pt x="0" y="0"/>
                  </a:moveTo>
                  <a:lnTo>
                    <a:pt x="1044273" y="0"/>
                  </a:lnTo>
                  <a:lnTo>
                    <a:pt x="1044273" y="969145"/>
                  </a:lnTo>
                  <a:lnTo>
                    <a:pt x="0" y="969145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044273" cy="1016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44000" y="7810616"/>
            <a:ext cx="900283" cy="865269"/>
            <a:chOff x="0" y="0"/>
            <a:chExt cx="1079674" cy="103768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79674" cy="1037683"/>
            </a:xfrm>
            <a:custGeom>
              <a:avLst/>
              <a:gdLst/>
              <a:ahLst/>
              <a:cxnLst/>
              <a:rect r="r" b="b" t="t" l="l"/>
              <a:pathLst>
                <a:path h="1037683" w="1079674">
                  <a:moveTo>
                    <a:pt x="0" y="0"/>
                  </a:moveTo>
                  <a:lnTo>
                    <a:pt x="1079674" y="0"/>
                  </a:lnTo>
                  <a:lnTo>
                    <a:pt x="1079674" y="1037683"/>
                  </a:lnTo>
                  <a:lnTo>
                    <a:pt x="0" y="103768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079674" cy="108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533219" y="2103628"/>
            <a:ext cx="7711910" cy="5519308"/>
          </a:xfrm>
          <a:custGeom>
            <a:avLst/>
            <a:gdLst/>
            <a:ahLst/>
            <a:cxnLst/>
            <a:rect r="r" b="b" t="t" l="l"/>
            <a:pathLst>
              <a:path h="5519308" w="7711910">
                <a:moveTo>
                  <a:pt x="0" y="0"/>
                </a:moveTo>
                <a:lnTo>
                  <a:pt x="7711909" y="0"/>
                </a:lnTo>
                <a:lnTo>
                  <a:pt x="7711909" y="5519308"/>
                </a:lnTo>
                <a:lnTo>
                  <a:pt x="0" y="55193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554087" y="79446"/>
            <a:ext cx="12696930" cy="367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                          Related Work </a:t>
            </a:r>
          </a:p>
          <a:p>
            <a:pPr algn="l">
              <a:lnSpc>
                <a:spcPts val="9799"/>
              </a:lnSpc>
            </a:pPr>
          </a:p>
          <a:p>
            <a:pPr algn="l">
              <a:lnSpc>
                <a:spcPts val="979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144000" y="1808353"/>
            <a:ext cx="84831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67688" y="1426248"/>
            <a:ext cx="7623210" cy="173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3"/>
              </a:lnSpc>
            </a:pPr>
            <a:r>
              <a:rPr lang="en-US" sz="328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S3-FIFO introduces a three-tier queue to manage cache entry lifecycles.</a:t>
            </a:r>
          </a:p>
          <a:p>
            <a:pPr algn="l">
              <a:lnSpc>
                <a:spcPts val="4603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188278" y="3269370"/>
            <a:ext cx="78927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67688" y="2896943"/>
            <a:ext cx="8120312" cy="172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It performs well under bursty loads but lacks database system integration.</a:t>
            </a:r>
          </a:p>
          <a:p>
            <a:pPr algn="l">
              <a:lnSpc>
                <a:spcPts val="4620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9330093" y="4814290"/>
            <a:ext cx="50564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60317" y="4391241"/>
            <a:ext cx="8114499" cy="1734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1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Prior MySQL cache work focused on static or application-layer caching.</a:t>
            </a:r>
          </a:p>
          <a:p>
            <a:pPr algn="l">
              <a:lnSpc>
                <a:spcPts val="4622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14264" y="6218290"/>
            <a:ext cx="78927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160317" y="5839993"/>
            <a:ext cx="8127683" cy="173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330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These approaches lack adaptability, concurrency support, and metadata use.</a:t>
            </a:r>
          </a:p>
          <a:p>
            <a:pPr algn="l">
              <a:lnSpc>
                <a:spcPts val="4629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9145767" y="7943966"/>
            <a:ext cx="841245" cy="544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6"/>
              </a:lnSpc>
              <a:spcBef>
                <a:spcPct val="0"/>
              </a:spcBef>
            </a:pPr>
            <a:r>
              <a:rPr lang="en-US" sz="319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160317" y="7586250"/>
            <a:ext cx="8127683" cy="173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330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Our system is the first to embed these algorithms into MySQL’s pipeline.</a:t>
            </a:r>
          </a:p>
          <a:p>
            <a:pPr algn="l">
              <a:lnSpc>
                <a:spcPts val="46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1695759"/>
            <a:ext cx="789274" cy="815737"/>
            <a:chOff x="0" y="0"/>
            <a:chExt cx="946546" cy="978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6546" cy="978281"/>
            </a:xfrm>
            <a:custGeom>
              <a:avLst/>
              <a:gdLst/>
              <a:ahLst/>
              <a:cxnLst/>
              <a:rect r="r" b="b" t="t" l="l"/>
              <a:pathLst>
                <a:path h="978281" w="946546">
                  <a:moveTo>
                    <a:pt x="0" y="0"/>
                  </a:moveTo>
                  <a:lnTo>
                    <a:pt x="946546" y="0"/>
                  </a:lnTo>
                  <a:lnTo>
                    <a:pt x="946546" y="978281"/>
                  </a:lnTo>
                  <a:lnTo>
                    <a:pt x="0" y="978281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946546" cy="1025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36308" y="3199421"/>
            <a:ext cx="841245" cy="735527"/>
            <a:chOff x="0" y="0"/>
            <a:chExt cx="1008873" cy="8820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8873" cy="882089"/>
            </a:xfrm>
            <a:custGeom>
              <a:avLst/>
              <a:gdLst/>
              <a:ahLst/>
              <a:cxnLst/>
              <a:rect r="r" b="b" t="t" l="l"/>
              <a:pathLst>
                <a:path h="882089" w="1008873">
                  <a:moveTo>
                    <a:pt x="0" y="0"/>
                  </a:moveTo>
                  <a:lnTo>
                    <a:pt x="1008873" y="0"/>
                  </a:lnTo>
                  <a:lnTo>
                    <a:pt x="1008873" y="882089"/>
                  </a:lnTo>
                  <a:lnTo>
                    <a:pt x="0" y="882089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008873" cy="929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5767" y="4622873"/>
            <a:ext cx="874298" cy="795317"/>
            <a:chOff x="0" y="0"/>
            <a:chExt cx="1048511" cy="9537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8511" cy="953793"/>
            </a:xfrm>
            <a:custGeom>
              <a:avLst/>
              <a:gdLst/>
              <a:ahLst/>
              <a:cxnLst/>
              <a:rect r="r" b="b" t="t" l="l"/>
              <a:pathLst>
                <a:path h="953793" w="1048511">
                  <a:moveTo>
                    <a:pt x="0" y="0"/>
                  </a:moveTo>
                  <a:lnTo>
                    <a:pt x="1048511" y="0"/>
                  </a:lnTo>
                  <a:lnTo>
                    <a:pt x="1048511" y="953793"/>
                  </a:lnTo>
                  <a:lnTo>
                    <a:pt x="0" y="95379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48511" cy="1001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9300" y="6126198"/>
            <a:ext cx="870764" cy="808119"/>
            <a:chOff x="0" y="0"/>
            <a:chExt cx="1044273" cy="96914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4273" cy="969145"/>
            </a:xfrm>
            <a:custGeom>
              <a:avLst/>
              <a:gdLst/>
              <a:ahLst/>
              <a:cxnLst/>
              <a:rect r="r" b="b" t="t" l="l"/>
              <a:pathLst>
                <a:path h="969145" w="1044273">
                  <a:moveTo>
                    <a:pt x="0" y="0"/>
                  </a:moveTo>
                  <a:lnTo>
                    <a:pt x="1044273" y="0"/>
                  </a:lnTo>
                  <a:lnTo>
                    <a:pt x="1044273" y="969145"/>
                  </a:lnTo>
                  <a:lnTo>
                    <a:pt x="0" y="969145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044273" cy="1016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44000" y="7810616"/>
            <a:ext cx="900283" cy="865269"/>
            <a:chOff x="0" y="0"/>
            <a:chExt cx="1079674" cy="103768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79674" cy="1037683"/>
            </a:xfrm>
            <a:custGeom>
              <a:avLst/>
              <a:gdLst/>
              <a:ahLst/>
              <a:cxnLst/>
              <a:rect r="r" b="b" t="t" l="l"/>
              <a:pathLst>
                <a:path h="1037683" w="1079674">
                  <a:moveTo>
                    <a:pt x="0" y="0"/>
                  </a:moveTo>
                  <a:lnTo>
                    <a:pt x="1079674" y="0"/>
                  </a:lnTo>
                  <a:lnTo>
                    <a:pt x="1079674" y="1037683"/>
                  </a:lnTo>
                  <a:lnTo>
                    <a:pt x="0" y="103768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079674" cy="108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476116" y="2882731"/>
            <a:ext cx="7877474" cy="4406045"/>
          </a:xfrm>
          <a:custGeom>
            <a:avLst/>
            <a:gdLst/>
            <a:ahLst/>
            <a:cxnLst/>
            <a:rect r="r" b="b" t="t" l="l"/>
            <a:pathLst>
              <a:path h="4406045" w="7877474">
                <a:moveTo>
                  <a:pt x="0" y="0"/>
                </a:moveTo>
                <a:lnTo>
                  <a:pt x="7877474" y="0"/>
                </a:lnTo>
                <a:lnTo>
                  <a:pt x="7877474" y="4406044"/>
                </a:lnTo>
                <a:lnTo>
                  <a:pt x="0" y="4406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554087" y="79446"/>
            <a:ext cx="12696930" cy="367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                         Proposed Work </a:t>
            </a:r>
          </a:p>
          <a:p>
            <a:pPr algn="l">
              <a:lnSpc>
                <a:spcPts val="9799"/>
              </a:lnSpc>
            </a:pPr>
          </a:p>
          <a:p>
            <a:pPr algn="l">
              <a:lnSpc>
                <a:spcPts val="979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144000" y="1808353"/>
            <a:ext cx="84831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67688" y="1426248"/>
            <a:ext cx="7623210" cy="173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3"/>
              </a:lnSpc>
            </a:pPr>
            <a:r>
              <a:rPr lang="en-US" sz="328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We propose a caching framework placed between query parsing and execution.</a:t>
            </a:r>
          </a:p>
          <a:p>
            <a:pPr algn="l">
              <a:lnSpc>
                <a:spcPts val="4603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188278" y="3269370"/>
            <a:ext cx="78927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67688" y="2896943"/>
            <a:ext cx="8120312" cy="172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The goal is to capture repeated query results without affecting ACID guarantees.</a:t>
            </a:r>
          </a:p>
          <a:p>
            <a:pPr algn="l">
              <a:lnSpc>
                <a:spcPts val="4620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9330093" y="4814290"/>
            <a:ext cx="50564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60317" y="4391241"/>
            <a:ext cx="8114499" cy="1734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1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Our first step is query fingerprinting to normalize syntactically different queries.</a:t>
            </a:r>
          </a:p>
          <a:p>
            <a:pPr algn="l">
              <a:lnSpc>
                <a:spcPts val="4622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14264" y="6218290"/>
            <a:ext cx="78927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160317" y="5839993"/>
            <a:ext cx="8127683" cy="173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330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Normalized queries are hashed into fingerprints used as cache keys.</a:t>
            </a:r>
          </a:p>
          <a:p>
            <a:pPr algn="l">
              <a:lnSpc>
                <a:spcPts val="4629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9145767" y="7943966"/>
            <a:ext cx="841245" cy="544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6"/>
              </a:lnSpc>
              <a:spcBef>
                <a:spcPct val="0"/>
              </a:spcBef>
            </a:pPr>
            <a:r>
              <a:rPr lang="en-US" sz="319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05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160317" y="7586250"/>
            <a:ext cx="8127683" cy="173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3307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This improves cache reuse across logically equivalent queries.</a:t>
            </a:r>
          </a:p>
          <a:p>
            <a:pPr algn="l">
              <a:lnSpc>
                <a:spcPts val="46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DAGj5WLkeds</dc:identifier>
  <dcterms:modified xsi:type="dcterms:W3CDTF">2011-08-01T06:04:30Z</dcterms:modified>
  <cp:revision>1</cp:revision>
  <dc:title>Group9_Presentation and Demo</dc:title>
</cp:coreProperties>
</file>